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31"/>
  </p:notesMasterIdLst>
  <p:sldIdLst>
    <p:sldId id="257" r:id="rId3"/>
    <p:sldId id="281" r:id="rId4"/>
    <p:sldId id="586" r:id="rId5"/>
    <p:sldId id="445" r:id="rId6"/>
    <p:sldId id="452" r:id="rId7"/>
    <p:sldId id="449" r:id="rId8"/>
    <p:sldId id="453" r:id="rId9"/>
    <p:sldId id="617" r:id="rId10"/>
    <p:sldId id="403" r:id="rId11"/>
    <p:sldId id="432" r:id="rId12"/>
    <p:sldId id="268" r:id="rId13"/>
    <p:sldId id="627" r:id="rId14"/>
    <p:sldId id="262" r:id="rId15"/>
    <p:sldId id="263" r:id="rId16"/>
    <p:sldId id="264" r:id="rId17"/>
    <p:sldId id="265" r:id="rId18"/>
    <p:sldId id="261" r:id="rId19"/>
    <p:sldId id="269" r:id="rId20"/>
    <p:sldId id="271" r:id="rId21"/>
    <p:sldId id="272" r:id="rId22"/>
    <p:sldId id="273" r:id="rId23"/>
    <p:sldId id="274" r:id="rId24"/>
    <p:sldId id="275" r:id="rId25"/>
    <p:sldId id="276" r:id="rId26"/>
    <p:sldId id="277" r:id="rId27"/>
    <p:sldId id="278" r:id="rId28"/>
    <p:sldId id="279"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2E646-BA95-4231-8851-C2371D262696}" v="32" dt="2025-02-03T15:28:48.210"/>
    <p1510:client id="{165C3CA2-8368-9C33-7876-5FD0ADE58879}" v="17" dt="2025-02-03T10:20:32.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65" d="100"/>
          <a:sy n="65" d="100"/>
        </p:scale>
        <p:origin x="65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Phishing Attempts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Reported to CSA</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delete val="1"/>
          </c:dLbls>
          <c:cat>
            <c:numRef>
              <c:f>Sheet1!$A$2:$A$5</c:f>
              <c:numCache>
                <c:formatCode>General</c:formatCode>
                <c:ptCount val="4"/>
                <c:pt idx="0">
                  <c:v>2019</c:v>
                </c:pt>
                <c:pt idx="1">
                  <c:v>2020</c:v>
                </c:pt>
                <c:pt idx="2">
                  <c:v>2021</c:v>
                </c:pt>
                <c:pt idx="3">
                  <c:v>2022</c:v>
                </c:pt>
              </c:numCache>
            </c:numRef>
          </c:cat>
          <c:val>
            <c:numRef>
              <c:f>Sheet1!$B$2:$B$5</c:f>
              <c:numCache>
                <c:formatCode>General</c:formatCode>
                <c:ptCount val="4"/>
                <c:pt idx="0">
                  <c:v>8491</c:v>
                </c:pt>
                <c:pt idx="1">
                  <c:v>9080</c:v>
                </c:pt>
                <c:pt idx="2">
                  <c:v>3100</c:v>
                </c:pt>
                <c:pt idx="3">
                  <c:v>8500</c:v>
                </c:pt>
              </c:numCache>
            </c:numRef>
          </c:val>
          <c:smooth val="0"/>
          <c:extLst>
            <c:ext xmlns:c16="http://schemas.microsoft.com/office/drawing/2014/chart" uri="{C3380CC4-5D6E-409C-BE32-E72D297353CC}">
              <c16:uniqueId val="{00000000-9B85-48F4-9A1B-91E46D8B3FA9}"/>
            </c:ext>
          </c:extLst>
        </c:ser>
        <c:dLbls>
          <c:dLblPos val="ctr"/>
          <c:showLegendKey val="0"/>
          <c:showVal val="1"/>
          <c:showCatName val="0"/>
          <c:showSerName val="0"/>
          <c:showPercent val="0"/>
          <c:showBubbleSize val="0"/>
        </c:dLbls>
        <c:smooth val="0"/>
        <c:axId val="187384240"/>
        <c:axId val="1549064224"/>
      </c:lineChart>
      <c:catAx>
        <c:axId val="187384240"/>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49064224"/>
        <c:crosses val="autoZero"/>
        <c:auto val="1"/>
        <c:lblAlgn val="ctr"/>
        <c:lblOffset val="100"/>
        <c:noMultiLvlLbl val="0"/>
      </c:catAx>
      <c:valAx>
        <c:axId val="154906422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8738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19FEC-5360-4953-B113-5FE57DD35F3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SG"/>
        </a:p>
      </dgm:t>
    </dgm:pt>
    <dgm:pt modelId="{50FC70D1-31EB-4A8C-A091-D187F638C3BD}">
      <dgm:prSet phldrT="[Text]"/>
      <dgm:spPr>
        <a:solidFill>
          <a:schemeClr val="accent1">
            <a:lumMod val="40000"/>
            <a:lumOff val="60000"/>
          </a:schemeClr>
        </a:solidFill>
      </dgm:spPr>
      <dgm:t>
        <a:bodyPr/>
        <a:lstStyle/>
        <a:p>
          <a:r>
            <a:rPr lang="en-US" dirty="0"/>
            <a:t>Cyber-attacks</a:t>
          </a:r>
          <a:endParaRPr lang="en-SG" dirty="0"/>
        </a:p>
      </dgm:t>
    </dgm:pt>
    <dgm:pt modelId="{8C7B28E6-89F4-4DAD-919F-5827457D9A2B}" type="sibTrans" cxnId="{1815B53B-11A0-44DB-8B14-8056A6A976F8}">
      <dgm:prSet/>
      <dgm:spPr/>
      <dgm:t>
        <a:bodyPr/>
        <a:lstStyle/>
        <a:p>
          <a:endParaRPr lang="en-SG"/>
        </a:p>
      </dgm:t>
    </dgm:pt>
    <dgm:pt modelId="{5C172974-F7AE-4258-983C-169E31C4B109}" type="parTrans" cxnId="{1815B53B-11A0-44DB-8B14-8056A6A976F8}">
      <dgm:prSet/>
      <dgm:spPr/>
      <dgm:t>
        <a:bodyPr/>
        <a:lstStyle/>
        <a:p>
          <a:endParaRPr lang="en-SG"/>
        </a:p>
      </dgm:t>
    </dgm:pt>
    <dgm:pt modelId="{3D7C25CD-9B93-4EE0-A269-C4E2FE17DB9F}">
      <dgm:prSet phldrT="[Text]"/>
      <dgm:spPr>
        <a:solidFill>
          <a:srgbClr val="E28700"/>
        </a:solidFill>
      </dgm:spPr>
      <dgm:t>
        <a:bodyPr/>
        <a:lstStyle/>
        <a:p>
          <a:r>
            <a:rPr lang="en-US" dirty="0"/>
            <a:t>Ransomware</a:t>
          </a:r>
          <a:endParaRPr lang="en-SG" dirty="0"/>
        </a:p>
      </dgm:t>
    </dgm:pt>
    <dgm:pt modelId="{11F67B5A-9FA6-49CF-B5E4-1C8DDAA1C091}" type="parTrans" cxnId="{B632B47E-D876-47DB-8342-76144D84EC0A}">
      <dgm:prSet/>
      <dgm:spPr/>
      <dgm:t>
        <a:bodyPr/>
        <a:lstStyle/>
        <a:p>
          <a:endParaRPr lang="en-SG"/>
        </a:p>
      </dgm:t>
    </dgm:pt>
    <dgm:pt modelId="{DA7CC841-25F8-4BB4-BF92-A9F35736C9A7}" type="sibTrans" cxnId="{B632B47E-D876-47DB-8342-76144D84EC0A}">
      <dgm:prSet/>
      <dgm:spPr/>
      <dgm:t>
        <a:bodyPr/>
        <a:lstStyle/>
        <a:p>
          <a:endParaRPr lang="en-SG"/>
        </a:p>
      </dgm:t>
    </dgm:pt>
    <dgm:pt modelId="{278A8B12-1798-4AC4-BEEC-82435F6B8D2F}">
      <dgm:prSet phldrT="[Text]"/>
      <dgm:spPr>
        <a:solidFill>
          <a:schemeClr val="tx1">
            <a:lumMod val="75000"/>
            <a:lumOff val="25000"/>
          </a:schemeClr>
        </a:solidFill>
      </dgm:spPr>
      <dgm:t>
        <a:bodyPr/>
        <a:lstStyle/>
        <a:p>
          <a:r>
            <a:rPr lang="en-SG" dirty="0"/>
            <a:t>  Vendors</a:t>
          </a:r>
        </a:p>
      </dgm:t>
    </dgm:pt>
    <dgm:pt modelId="{CD4FF418-B3A3-4252-80B2-44FFE448355F}" type="parTrans" cxnId="{32AA08E4-F5EC-4A96-A037-E0BACD374720}">
      <dgm:prSet/>
      <dgm:spPr/>
      <dgm:t>
        <a:bodyPr/>
        <a:lstStyle/>
        <a:p>
          <a:endParaRPr lang="en-SG"/>
        </a:p>
      </dgm:t>
    </dgm:pt>
    <dgm:pt modelId="{AFFDBC9A-6877-46A1-9403-0F49645553FF}" type="sibTrans" cxnId="{32AA08E4-F5EC-4A96-A037-E0BACD374720}">
      <dgm:prSet/>
      <dgm:spPr/>
      <dgm:t>
        <a:bodyPr/>
        <a:lstStyle/>
        <a:p>
          <a:endParaRPr lang="en-SG"/>
        </a:p>
      </dgm:t>
    </dgm:pt>
    <dgm:pt modelId="{B1FE5862-835A-46F8-B3FC-4F1A3180EE16}">
      <dgm:prSet phldrT="[Text]"/>
      <dgm:spPr>
        <a:solidFill>
          <a:schemeClr val="accent5">
            <a:lumMod val="75000"/>
          </a:schemeClr>
        </a:solidFill>
      </dgm:spPr>
      <dgm:t>
        <a:bodyPr/>
        <a:lstStyle/>
        <a:p>
          <a:r>
            <a:rPr lang="en-GB" dirty="0"/>
            <a:t>Employees</a:t>
          </a:r>
          <a:endParaRPr lang="en-SG" dirty="0"/>
        </a:p>
      </dgm:t>
    </dgm:pt>
    <dgm:pt modelId="{CAEF4CF5-2076-4E03-8906-822464C006A1}" type="parTrans" cxnId="{0BE11FD8-83CC-49F7-8B3F-EF1E8E81CD33}">
      <dgm:prSet/>
      <dgm:spPr/>
      <dgm:t>
        <a:bodyPr/>
        <a:lstStyle/>
        <a:p>
          <a:endParaRPr lang="en-SG"/>
        </a:p>
      </dgm:t>
    </dgm:pt>
    <dgm:pt modelId="{606241DC-656C-4685-890D-CCACD997AFCD}" type="sibTrans" cxnId="{0BE11FD8-83CC-49F7-8B3F-EF1E8E81CD33}">
      <dgm:prSet/>
      <dgm:spPr/>
      <dgm:t>
        <a:bodyPr/>
        <a:lstStyle/>
        <a:p>
          <a:endParaRPr lang="en-SG"/>
        </a:p>
      </dgm:t>
    </dgm:pt>
    <dgm:pt modelId="{58CB6408-F2D1-49B5-81DF-70929E15F69E}" type="pres">
      <dgm:prSet presAssocID="{AD119FEC-5360-4953-B113-5FE57DD35F3C}" presName="Name0" presStyleCnt="0">
        <dgm:presLayoutVars>
          <dgm:chMax val="7"/>
          <dgm:chPref val="7"/>
          <dgm:dir/>
        </dgm:presLayoutVars>
      </dgm:prSet>
      <dgm:spPr/>
    </dgm:pt>
    <dgm:pt modelId="{53C2D8DA-289F-4FCE-8914-CC566301C3D6}" type="pres">
      <dgm:prSet presAssocID="{AD119FEC-5360-4953-B113-5FE57DD35F3C}" presName="Name1" presStyleCnt="0"/>
      <dgm:spPr/>
    </dgm:pt>
    <dgm:pt modelId="{A1617CCB-4168-46A3-A292-DF1963A81650}" type="pres">
      <dgm:prSet presAssocID="{AD119FEC-5360-4953-B113-5FE57DD35F3C}" presName="cycle" presStyleCnt="0"/>
      <dgm:spPr/>
    </dgm:pt>
    <dgm:pt modelId="{260ED36F-139B-449A-9DEB-8482F2CBDA1D}" type="pres">
      <dgm:prSet presAssocID="{AD119FEC-5360-4953-B113-5FE57DD35F3C}" presName="srcNode" presStyleLbl="node1" presStyleIdx="0" presStyleCnt="4"/>
      <dgm:spPr/>
    </dgm:pt>
    <dgm:pt modelId="{400D3645-C9FD-4D30-A532-25401353B871}" type="pres">
      <dgm:prSet presAssocID="{AD119FEC-5360-4953-B113-5FE57DD35F3C}" presName="conn" presStyleLbl="parChTrans1D2" presStyleIdx="0" presStyleCnt="1"/>
      <dgm:spPr/>
    </dgm:pt>
    <dgm:pt modelId="{CE73EFD5-DE8C-4827-8F47-B4CD02A7A707}" type="pres">
      <dgm:prSet presAssocID="{AD119FEC-5360-4953-B113-5FE57DD35F3C}" presName="extraNode" presStyleLbl="node1" presStyleIdx="0" presStyleCnt="4"/>
      <dgm:spPr/>
    </dgm:pt>
    <dgm:pt modelId="{EA409A18-0D3E-4EED-B1C9-69989A9A2888}" type="pres">
      <dgm:prSet presAssocID="{AD119FEC-5360-4953-B113-5FE57DD35F3C}" presName="dstNode" presStyleLbl="node1" presStyleIdx="0" presStyleCnt="4"/>
      <dgm:spPr/>
    </dgm:pt>
    <dgm:pt modelId="{D449F896-A5D7-45CF-9F0E-1F9EE3C400E1}" type="pres">
      <dgm:prSet presAssocID="{3D7C25CD-9B93-4EE0-A269-C4E2FE17DB9F}" presName="text_1" presStyleLbl="node1" presStyleIdx="0" presStyleCnt="4" custLinFactNeighborX="649" custLinFactNeighborY="-32819">
        <dgm:presLayoutVars>
          <dgm:bulletEnabled val="1"/>
        </dgm:presLayoutVars>
      </dgm:prSet>
      <dgm:spPr/>
    </dgm:pt>
    <dgm:pt modelId="{930ACE60-84A9-47A1-BAEB-C30123080792}" type="pres">
      <dgm:prSet presAssocID="{3D7C25CD-9B93-4EE0-A269-C4E2FE17DB9F}" presName="accent_1" presStyleCnt="0"/>
      <dgm:spPr/>
    </dgm:pt>
    <dgm:pt modelId="{77E7DA65-386E-4957-A6ED-7B7B1414FF2E}" type="pres">
      <dgm:prSet presAssocID="{3D7C25CD-9B93-4EE0-A269-C4E2FE17DB9F}" presName="accentRepeatNode" presStyleLbl="solidFgAcc1" presStyleIdx="0" presStyleCnt="4" custLinFactNeighborX="-5542" custLinFactNeighborY="-22867"/>
      <dgm:spPr>
        <a:blipFill rotWithShape="0">
          <a:blip xmlns:r="http://schemas.openxmlformats.org/officeDocument/2006/relationships" r:embed="rId1"/>
          <a:stretch>
            <a:fillRect/>
          </a:stretch>
        </a:blipFill>
      </dgm:spPr>
    </dgm:pt>
    <dgm:pt modelId="{22CCC680-9812-4716-B726-64306A620A32}" type="pres">
      <dgm:prSet presAssocID="{50FC70D1-31EB-4A8C-A091-D187F638C3BD}" presName="text_2" presStyleLbl="node1" presStyleIdx="1" presStyleCnt="4" custLinFactNeighborX="672" custLinFactNeighborY="-50817">
        <dgm:presLayoutVars>
          <dgm:bulletEnabled val="1"/>
        </dgm:presLayoutVars>
      </dgm:prSet>
      <dgm:spPr/>
    </dgm:pt>
    <dgm:pt modelId="{15CF43CD-4DDE-40F6-B75D-D6CA3FF2A179}" type="pres">
      <dgm:prSet presAssocID="{50FC70D1-31EB-4A8C-A091-D187F638C3BD}" presName="accent_2" presStyleCnt="0"/>
      <dgm:spPr/>
    </dgm:pt>
    <dgm:pt modelId="{15EEEE8A-925E-4551-8148-925CAB44EB01}" type="pres">
      <dgm:prSet presAssocID="{50FC70D1-31EB-4A8C-A091-D187F638C3BD}" presName="accentRepeatNode" presStyleLbl="solidFgAcc1" presStyleIdx="1" presStyleCnt="4" custLinFactNeighborX="-6776" custLinFactNeighborY="-38112"/>
      <dgm:spPr>
        <a:blipFill rotWithShape="0">
          <a:blip xmlns:r="http://schemas.openxmlformats.org/officeDocument/2006/relationships" r:embed="rId2"/>
          <a:stretch>
            <a:fillRect/>
          </a:stretch>
        </a:blipFill>
      </dgm:spPr>
    </dgm:pt>
    <dgm:pt modelId="{94069C83-5D60-427D-AE63-10A31187E69F}" type="pres">
      <dgm:prSet presAssocID="{278A8B12-1798-4AC4-BEEC-82435F6B8D2F}" presName="text_3" presStyleLbl="node1" presStyleIdx="2" presStyleCnt="4" custLinFactNeighborX="649" custLinFactNeighborY="-65638">
        <dgm:presLayoutVars>
          <dgm:bulletEnabled val="1"/>
        </dgm:presLayoutVars>
      </dgm:prSet>
      <dgm:spPr/>
    </dgm:pt>
    <dgm:pt modelId="{B962A983-A07D-4B0D-9782-F064D771DD70}" type="pres">
      <dgm:prSet presAssocID="{278A8B12-1798-4AC4-BEEC-82435F6B8D2F}" presName="accent_3" presStyleCnt="0"/>
      <dgm:spPr/>
    </dgm:pt>
    <dgm:pt modelId="{03581722-5C93-4755-9320-119583C0B0B2}" type="pres">
      <dgm:prSet presAssocID="{278A8B12-1798-4AC4-BEEC-82435F6B8D2F}" presName="accentRepeatNode" presStyleLbl="solidFgAcc1" presStyleIdx="2" presStyleCnt="4" custAng="218290" custLinFactNeighborX="15245" custLinFactNeighborY="-51664"/>
      <dgm:spPr>
        <a:blipFill rotWithShape="0">
          <a:blip xmlns:r="http://schemas.openxmlformats.org/officeDocument/2006/relationships" r:embed="rId3"/>
          <a:stretch>
            <a:fillRect/>
          </a:stretch>
        </a:blipFill>
      </dgm:spPr>
    </dgm:pt>
    <dgm:pt modelId="{1364A3C7-B418-482C-A343-39CB58BD129D}" type="pres">
      <dgm:prSet presAssocID="{B1FE5862-835A-46F8-B3FC-4F1A3180EE16}" presName="text_4" presStyleLbl="node1" presStyleIdx="3" presStyleCnt="4" custLinFactNeighborX="649" custLinFactNeighborY="-65638">
        <dgm:presLayoutVars>
          <dgm:bulletEnabled val="1"/>
        </dgm:presLayoutVars>
      </dgm:prSet>
      <dgm:spPr/>
    </dgm:pt>
    <dgm:pt modelId="{6F341CF4-088B-4350-B16E-7DBB7105FE8F}" type="pres">
      <dgm:prSet presAssocID="{B1FE5862-835A-46F8-B3FC-4F1A3180EE16}" presName="accent_4" presStyleCnt="0"/>
      <dgm:spPr/>
    </dgm:pt>
    <dgm:pt modelId="{953992EB-57A7-4FDF-8EB8-37C02858318A}" type="pres">
      <dgm:prSet presAssocID="{B1FE5862-835A-46F8-B3FC-4F1A3180EE16}" presName="accentRepeatNode" presStyleLbl="solidFgAcc1" presStyleIdx="3" presStyleCnt="4" custAng="12288689" custFlipVert="1" custScaleX="168701" custScaleY="8362" custLinFactX="500000" custLinFactNeighborX="529858" custLinFactNeighborY="31178"/>
      <dgm:spPr>
        <a:solidFill>
          <a:schemeClr val="bg1"/>
        </a:solidFill>
        <a:ln>
          <a:noFill/>
        </a:ln>
      </dgm:spPr>
    </dgm:pt>
  </dgm:ptLst>
  <dgm:cxnLst>
    <dgm:cxn modelId="{B315232D-FE55-4482-A2BC-F889D76FF0E8}" type="presOf" srcId="{AD119FEC-5360-4953-B113-5FE57DD35F3C}" destId="{58CB6408-F2D1-49B5-81DF-70929E15F69E}" srcOrd="0" destOrd="0" presId="urn:microsoft.com/office/officeart/2008/layout/VerticalCurvedList"/>
    <dgm:cxn modelId="{1815B53B-11A0-44DB-8B14-8056A6A976F8}" srcId="{AD119FEC-5360-4953-B113-5FE57DD35F3C}" destId="{50FC70D1-31EB-4A8C-A091-D187F638C3BD}" srcOrd="1" destOrd="0" parTransId="{5C172974-F7AE-4258-983C-169E31C4B109}" sibTransId="{8C7B28E6-89F4-4DAD-919F-5827457D9A2B}"/>
    <dgm:cxn modelId="{B632B47E-D876-47DB-8342-76144D84EC0A}" srcId="{AD119FEC-5360-4953-B113-5FE57DD35F3C}" destId="{3D7C25CD-9B93-4EE0-A269-C4E2FE17DB9F}" srcOrd="0" destOrd="0" parTransId="{11F67B5A-9FA6-49CF-B5E4-1C8DDAA1C091}" sibTransId="{DA7CC841-25F8-4BB4-BF92-A9F35736C9A7}"/>
    <dgm:cxn modelId="{B9289980-C181-428A-97F9-CF6618231EE4}" type="presOf" srcId="{3D7C25CD-9B93-4EE0-A269-C4E2FE17DB9F}" destId="{D449F896-A5D7-45CF-9F0E-1F9EE3C400E1}" srcOrd="0" destOrd="0" presId="urn:microsoft.com/office/officeart/2008/layout/VerticalCurvedList"/>
    <dgm:cxn modelId="{CECD3498-2C3C-451A-8CBA-9E3130BFA2AE}" type="presOf" srcId="{278A8B12-1798-4AC4-BEEC-82435F6B8D2F}" destId="{94069C83-5D60-427D-AE63-10A31187E69F}" srcOrd="0" destOrd="0" presId="urn:microsoft.com/office/officeart/2008/layout/VerticalCurvedList"/>
    <dgm:cxn modelId="{4CB5E6AB-7F4A-441A-B2BD-3DDB2061F617}" type="presOf" srcId="{DA7CC841-25F8-4BB4-BF92-A9F35736C9A7}" destId="{400D3645-C9FD-4D30-A532-25401353B871}" srcOrd="0" destOrd="0" presId="urn:microsoft.com/office/officeart/2008/layout/VerticalCurvedList"/>
    <dgm:cxn modelId="{542AE6B3-A66A-40FB-82F8-5521447CE410}" type="presOf" srcId="{50FC70D1-31EB-4A8C-A091-D187F638C3BD}" destId="{22CCC680-9812-4716-B726-64306A620A32}" srcOrd="0" destOrd="0" presId="urn:microsoft.com/office/officeart/2008/layout/VerticalCurvedList"/>
    <dgm:cxn modelId="{D27FB8B5-C724-4FF4-8F3C-E240C777A313}" type="presOf" srcId="{B1FE5862-835A-46F8-B3FC-4F1A3180EE16}" destId="{1364A3C7-B418-482C-A343-39CB58BD129D}" srcOrd="0" destOrd="0" presId="urn:microsoft.com/office/officeart/2008/layout/VerticalCurvedList"/>
    <dgm:cxn modelId="{0BE11FD8-83CC-49F7-8B3F-EF1E8E81CD33}" srcId="{AD119FEC-5360-4953-B113-5FE57DD35F3C}" destId="{B1FE5862-835A-46F8-B3FC-4F1A3180EE16}" srcOrd="3" destOrd="0" parTransId="{CAEF4CF5-2076-4E03-8906-822464C006A1}" sibTransId="{606241DC-656C-4685-890D-CCACD997AFCD}"/>
    <dgm:cxn modelId="{32AA08E4-F5EC-4A96-A037-E0BACD374720}" srcId="{AD119FEC-5360-4953-B113-5FE57DD35F3C}" destId="{278A8B12-1798-4AC4-BEEC-82435F6B8D2F}" srcOrd="2" destOrd="0" parTransId="{CD4FF418-B3A3-4252-80B2-44FFE448355F}" sibTransId="{AFFDBC9A-6877-46A1-9403-0F49645553FF}"/>
    <dgm:cxn modelId="{11363E31-089B-4033-9C12-74C075B4683B}" type="presParOf" srcId="{58CB6408-F2D1-49B5-81DF-70929E15F69E}" destId="{53C2D8DA-289F-4FCE-8914-CC566301C3D6}" srcOrd="0" destOrd="0" presId="urn:microsoft.com/office/officeart/2008/layout/VerticalCurvedList"/>
    <dgm:cxn modelId="{F381134E-46D4-41F7-9AF4-CDC25E938689}" type="presParOf" srcId="{53C2D8DA-289F-4FCE-8914-CC566301C3D6}" destId="{A1617CCB-4168-46A3-A292-DF1963A81650}" srcOrd="0" destOrd="0" presId="urn:microsoft.com/office/officeart/2008/layout/VerticalCurvedList"/>
    <dgm:cxn modelId="{49563FD1-C920-4D81-8CB0-0A7CD5BDC1FE}" type="presParOf" srcId="{A1617CCB-4168-46A3-A292-DF1963A81650}" destId="{260ED36F-139B-449A-9DEB-8482F2CBDA1D}" srcOrd="0" destOrd="0" presId="urn:microsoft.com/office/officeart/2008/layout/VerticalCurvedList"/>
    <dgm:cxn modelId="{EA52B8D2-8999-4F0E-9371-7592177AB5D0}" type="presParOf" srcId="{A1617CCB-4168-46A3-A292-DF1963A81650}" destId="{400D3645-C9FD-4D30-A532-25401353B871}" srcOrd="1" destOrd="0" presId="urn:microsoft.com/office/officeart/2008/layout/VerticalCurvedList"/>
    <dgm:cxn modelId="{899713FE-A7B7-43E4-B617-465B7CD8C7F1}" type="presParOf" srcId="{A1617CCB-4168-46A3-A292-DF1963A81650}" destId="{CE73EFD5-DE8C-4827-8F47-B4CD02A7A707}" srcOrd="2" destOrd="0" presId="urn:microsoft.com/office/officeart/2008/layout/VerticalCurvedList"/>
    <dgm:cxn modelId="{A90CA137-E39B-4865-A27B-4AE1CD398B58}" type="presParOf" srcId="{A1617CCB-4168-46A3-A292-DF1963A81650}" destId="{EA409A18-0D3E-4EED-B1C9-69989A9A2888}" srcOrd="3" destOrd="0" presId="urn:microsoft.com/office/officeart/2008/layout/VerticalCurvedList"/>
    <dgm:cxn modelId="{4800DF5A-E9AF-404C-B650-AAE4694FCD45}" type="presParOf" srcId="{53C2D8DA-289F-4FCE-8914-CC566301C3D6}" destId="{D449F896-A5D7-45CF-9F0E-1F9EE3C400E1}" srcOrd="1" destOrd="0" presId="urn:microsoft.com/office/officeart/2008/layout/VerticalCurvedList"/>
    <dgm:cxn modelId="{2DF63D50-3FD9-4C22-A604-4F4F5E55342D}" type="presParOf" srcId="{53C2D8DA-289F-4FCE-8914-CC566301C3D6}" destId="{930ACE60-84A9-47A1-BAEB-C30123080792}" srcOrd="2" destOrd="0" presId="urn:microsoft.com/office/officeart/2008/layout/VerticalCurvedList"/>
    <dgm:cxn modelId="{48E1A067-16FA-4FDA-905C-D11D4ABCF36D}" type="presParOf" srcId="{930ACE60-84A9-47A1-BAEB-C30123080792}" destId="{77E7DA65-386E-4957-A6ED-7B7B1414FF2E}" srcOrd="0" destOrd="0" presId="urn:microsoft.com/office/officeart/2008/layout/VerticalCurvedList"/>
    <dgm:cxn modelId="{0B339824-B272-419C-94D3-F84A88FF7C81}" type="presParOf" srcId="{53C2D8DA-289F-4FCE-8914-CC566301C3D6}" destId="{22CCC680-9812-4716-B726-64306A620A32}" srcOrd="3" destOrd="0" presId="urn:microsoft.com/office/officeart/2008/layout/VerticalCurvedList"/>
    <dgm:cxn modelId="{246FBBC1-F01F-46AB-B053-43D2B712535C}" type="presParOf" srcId="{53C2D8DA-289F-4FCE-8914-CC566301C3D6}" destId="{15CF43CD-4DDE-40F6-B75D-D6CA3FF2A179}" srcOrd="4" destOrd="0" presId="urn:microsoft.com/office/officeart/2008/layout/VerticalCurvedList"/>
    <dgm:cxn modelId="{68FC57D9-B82C-4913-93A5-B7EF07312548}" type="presParOf" srcId="{15CF43CD-4DDE-40F6-B75D-D6CA3FF2A179}" destId="{15EEEE8A-925E-4551-8148-925CAB44EB01}" srcOrd="0" destOrd="0" presId="urn:microsoft.com/office/officeart/2008/layout/VerticalCurvedList"/>
    <dgm:cxn modelId="{71A4400C-2404-4124-B9E1-3E1ECD3865F1}" type="presParOf" srcId="{53C2D8DA-289F-4FCE-8914-CC566301C3D6}" destId="{94069C83-5D60-427D-AE63-10A31187E69F}" srcOrd="5" destOrd="0" presId="urn:microsoft.com/office/officeart/2008/layout/VerticalCurvedList"/>
    <dgm:cxn modelId="{A8498557-C9DD-46C6-B985-6C1633C74343}" type="presParOf" srcId="{53C2D8DA-289F-4FCE-8914-CC566301C3D6}" destId="{B962A983-A07D-4B0D-9782-F064D771DD70}" srcOrd="6" destOrd="0" presId="urn:microsoft.com/office/officeart/2008/layout/VerticalCurvedList"/>
    <dgm:cxn modelId="{BF1647D8-07B2-4FD5-87D9-3A0C8BE1B5E5}" type="presParOf" srcId="{B962A983-A07D-4B0D-9782-F064D771DD70}" destId="{03581722-5C93-4755-9320-119583C0B0B2}" srcOrd="0" destOrd="0" presId="urn:microsoft.com/office/officeart/2008/layout/VerticalCurvedList"/>
    <dgm:cxn modelId="{C4F0D551-723E-4C23-B025-65C248933FB2}" type="presParOf" srcId="{53C2D8DA-289F-4FCE-8914-CC566301C3D6}" destId="{1364A3C7-B418-482C-A343-39CB58BD129D}" srcOrd="7" destOrd="0" presId="urn:microsoft.com/office/officeart/2008/layout/VerticalCurvedList"/>
    <dgm:cxn modelId="{87921BBC-F44A-4682-A2A1-70440822A7C5}" type="presParOf" srcId="{53C2D8DA-289F-4FCE-8914-CC566301C3D6}" destId="{6F341CF4-088B-4350-B16E-7DBB7105FE8F}" srcOrd="8" destOrd="0" presId="urn:microsoft.com/office/officeart/2008/layout/VerticalCurvedList"/>
    <dgm:cxn modelId="{F3321763-1B60-4994-B7A0-13E22EC1851D}" type="presParOf" srcId="{6F341CF4-088B-4350-B16E-7DBB7105FE8F}" destId="{953992EB-57A7-4FDF-8EB8-37C02858318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D3645-C9FD-4D30-A532-25401353B871}">
      <dsp:nvSpPr>
        <dsp:cNvPr id="0" name=""/>
        <dsp:cNvSpPr/>
      </dsp:nvSpPr>
      <dsp:spPr>
        <a:xfrm>
          <a:off x="-5332757" y="-840009"/>
          <a:ext cx="6532402" cy="6532402"/>
        </a:xfrm>
        <a:prstGeom prst="blockArc">
          <a:avLst>
            <a:gd name="adj1" fmla="val 18900000"/>
            <a:gd name="adj2" fmla="val 2700000"/>
            <a:gd name="adj3" fmla="val 331"/>
          </a:avLst>
        </a:pr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49F896-A5D7-45CF-9F0E-1F9EE3C400E1}">
      <dsp:nvSpPr>
        <dsp:cNvPr id="0" name=""/>
        <dsp:cNvSpPr/>
      </dsp:nvSpPr>
      <dsp:spPr>
        <a:xfrm>
          <a:off x="701183" y="128060"/>
          <a:ext cx="10425779" cy="746490"/>
        </a:xfrm>
        <a:prstGeom prst="rect">
          <a:avLst/>
        </a:prstGeom>
        <a:solidFill>
          <a:srgbClr val="E287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527"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Ransomware</a:t>
          </a:r>
          <a:endParaRPr lang="en-SG" sz="3900" kern="1200" dirty="0"/>
        </a:p>
      </dsp:txBody>
      <dsp:txXfrm>
        <a:off x="701183" y="128060"/>
        <a:ext cx="10425779" cy="746490"/>
      </dsp:txXfrm>
    </dsp:sp>
    <dsp:sp modelId="{77E7DA65-386E-4957-A6ED-7B7B1414FF2E}">
      <dsp:nvSpPr>
        <dsp:cNvPr id="0" name=""/>
        <dsp:cNvSpPr/>
      </dsp:nvSpPr>
      <dsp:spPr>
        <a:xfrm>
          <a:off x="182914" y="66364"/>
          <a:ext cx="933113" cy="933113"/>
        </a:xfrm>
        <a:prstGeom prst="ellipse">
          <a:avLst/>
        </a:prstGeom>
        <a:blipFill rotWithShape="0">
          <a:blip xmlns:r="http://schemas.openxmlformats.org/officeDocument/2006/relationships" r:embed="rId1"/>
          <a:stretch>
            <a:fillRect/>
          </a:stretch>
        </a:blip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CC680-9812-4716-B726-64306A620A32}">
      <dsp:nvSpPr>
        <dsp:cNvPr id="0" name=""/>
        <dsp:cNvSpPr/>
      </dsp:nvSpPr>
      <dsp:spPr>
        <a:xfrm>
          <a:off x="1129164" y="1113637"/>
          <a:ext cx="9997799" cy="746490"/>
        </a:xfrm>
        <a:prstGeom prst="rect">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527"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Cyber-attacks</a:t>
          </a:r>
          <a:endParaRPr lang="en-SG" sz="3900" kern="1200" dirty="0"/>
        </a:p>
      </dsp:txBody>
      <dsp:txXfrm>
        <a:off x="1129164" y="1113637"/>
        <a:ext cx="9997799" cy="746490"/>
      </dsp:txXfrm>
    </dsp:sp>
    <dsp:sp modelId="{15EEEE8A-925E-4551-8148-925CAB44EB01}">
      <dsp:nvSpPr>
        <dsp:cNvPr id="0" name=""/>
        <dsp:cNvSpPr/>
      </dsp:nvSpPr>
      <dsp:spPr>
        <a:xfrm>
          <a:off x="599379" y="1044041"/>
          <a:ext cx="933113" cy="933113"/>
        </a:xfrm>
        <a:prstGeom prst="ellipse">
          <a:avLst/>
        </a:prstGeom>
        <a:blipFill rotWithShape="0">
          <a:blip xmlns:r="http://schemas.openxmlformats.org/officeDocument/2006/relationships" r:embed="rId2"/>
          <a:stretch>
            <a:fillRect/>
          </a:stretch>
        </a:blip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069C83-5D60-427D-AE63-10A31187E69F}">
      <dsp:nvSpPr>
        <dsp:cNvPr id="0" name=""/>
        <dsp:cNvSpPr/>
      </dsp:nvSpPr>
      <dsp:spPr>
        <a:xfrm>
          <a:off x="1129164" y="2122929"/>
          <a:ext cx="9997799" cy="746490"/>
        </a:xfrm>
        <a:prstGeom prst="rect">
          <a:avLst/>
        </a:prstGeom>
        <a:solidFill>
          <a:schemeClr val="tx1">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527" tIns="99060" rIns="99060" bIns="99060" numCol="1" spcCol="1270" anchor="ctr" anchorCtr="0">
          <a:noAutofit/>
        </a:bodyPr>
        <a:lstStyle/>
        <a:p>
          <a:pPr marL="0" lvl="0" indent="0" algn="l" defTabSz="1733550">
            <a:lnSpc>
              <a:spcPct val="90000"/>
            </a:lnSpc>
            <a:spcBef>
              <a:spcPct val="0"/>
            </a:spcBef>
            <a:spcAft>
              <a:spcPct val="35000"/>
            </a:spcAft>
            <a:buNone/>
          </a:pPr>
          <a:r>
            <a:rPr lang="en-SG" sz="3900" kern="1200" dirty="0"/>
            <a:t>  Vendors</a:t>
          </a:r>
        </a:p>
      </dsp:txBody>
      <dsp:txXfrm>
        <a:off x="1129164" y="2122929"/>
        <a:ext cx="9997799" cy="746490"/>
      </dsp:txXfrm>
    </dsp:sp>
    <dsp:sp modelId="{03581722-5C93-4755-9320-119583C0B0B2}">
      <dsp:nvSpPr>
        <dsp:cNvPr id="0" name=""/>
        <dsp:cNvSpPr/>
      </dsp:nvSpPr>
      <dsp:spPr>
        <a:xfrm rot="218290">
          <a:off x="804860" y="2037516"/>
          <a:ext cx="933113" cy="933113"/>
        </a:xfrm>
        <a:prstGeom prst="ellipse">
          <a:avLst/>
        </a:prstGeom>
        <a:blipFill rotWithShape="0">
          <a:blip xmlns:r="http://schemas.openxmlformats.org/officeDocument/2006/relationships" r:embed="rId3"/>
          <a:stretch>
            <a:fillRect/>
          </a:stretch>
        </a:blip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64A3C7-B418-482C-A343-39CB58BD129D}">
      <dsp:nvSpPr>
        <dsp:cNvPr id="0" name=""/>
        <dsp:cNvSpPr/>
      </dsp:nvSpPr>
      <dsp:spPr>
        <a:xfrm>
          <a:off x="701183" y="3242859"/>
          <a:ext cx="10425779" cy="74649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527" tIns="99060" rIns="99060" bIns="99060" numCol="1" spcCol="1270" anchor="ctr" anchorCtr="0">
          <a:noAutofit/>
        </a:bodyPr>
        <a:lstStyle/>
        <a:p>
          <a:pPr marL="0" lvl="0" indent="0" algn="l" defTabSz="1733550">
            <a:lnSpc>
              <a:spcPct val="90000"/>
            </a:lnSpc>
            <a:spcBef>
              <a:spcPct val="0"/>
            </a:spcBef>
            <a:spcAft>
              <a:spcPct val="35000"/>
            </a:spcAft>
            <a:buNone/>
          </a:pPr>
          <a:r>
            <a:rPr lang="en-GB" sz="3900" kern="1200" dirty="0"/>
            <a:t>Employees</a:t>
          </a:r>
          <a:endParaRPr lang="en-SG" sz="3900" kern="1200" dirty="0"/>
        </a:p>
      </dsp:txBody>
      <dsp:txXfrm>
        <a:off x="701183" y="3242859"/>
        <a:ext cx="10425779" cy="746490"/>
      </dsp:txXfrm>
    </dsp:sp>
    <dsp:sp modelId="{953992EB-57A7-4FDF-8EB8-37C02858318A}">
      <dsp:nvSpPr>
        <dsp:cNvPr id="0" name=""/>
        <dsp:cNvSpPr/>
      </dsp:nvSpPr>
      <dsp:spPr>
        <a:xfrm rot="9311311" flipV="1">
          <a:off x="9523839" y="4357999"/>
          <a:ext cx="1574171" cy="78026"/>
        </a:xfrm>
        <a:prstGeom prst="ellipse">
          <a:avLst/>
        </a:prstGeom>
        <a:solidFill>
          <a:schemeClr val="bg1"/>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6B7EE-847F-4461-883B-9D988D487BA0}" type="datetimeFigureOut">
              <a:rPr lang="en-SG" smtClean="0"/>
              <a:t>4/2/2025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5F04F-3B7D-485A-9ED8-4E5F730BD68A}" type="slidenum">
              <a:rPr lang="en-SG" smtClean="0"/>
              <a:t>‹#›</a:t>
            </a:fld>
            <a:endParaRPr lang="en-SG"/>
          </a:p>
        </p:txBody>
      </p:sp>
    </p:spTree>
    <p:extLst>
      <p:ext uri="{BB962C8B-B14F-4D97-AF65-F5344CB8AC3E}">
        <p14:creationId xmlns:p14="http://schemas.microsoft.com/office/powerpoint/2010/main" val="3711563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8" y="831850"/>
            <a:ext cx="7405688" cy="41671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B71D9D-C59C-46A3-89DC-993D8C59CB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80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91F82B9-3F5D-4D2B-AED7-E41F64A87D7E}" type="slidenum">
              <a:rPr lang="en-US" smtClean="0"/>
              <a:t>12</a:t>
            </a:fld>
            <a:endParaRPr lang="en-US"/>
          </a:p>
        </p:txBody>
      </p:sp>
    </p:spTree>
    <p:extLst>
      <p:ext uri="{BB962C8B-B14F-4D97-AF65-F5344CB8AC3E}">
        <p14:creationId xmlns:p14="http://schemas.microsoft.com/office/powerpoint/2010/main" val="226157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53D63-B134-2FC6-2A2D-90ED496C17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AA8921-80DB-6D35-578F-FB2FF089E5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1064BF-15A0-1A01-1063-A66F9D06AB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latin typeface="inherit"/>
            </a:endParaRPr>
          </a:p>
          <a:p>
            <a:endParaRPr kumimoji="1" lang="ja-JP" altLang="en-US" dirty="0"/>
          </a:p>
        </p:txBody>
      </p:sp>
      <p:sp>
        <p:nvSpPr>
          <p:cNvPr id="4" name="スライド番号プレースホルダー 3">
            <a:extLst>
              <a:ext uri="{FF2B5EF4-FFF2-40B4-BE49-F238E27FC236}">
                <a16:creationId xmlns:a16="http://schemas.microsoft.com/office/drawing/2014/main" id="{B03D6EFC-4104-5307-E48E-E197B598D326}"/>
              </a:ext>
            </a:extLst>
          </p:cNvPr>
          <p:cNvSpPr>
            <a:spLocks noGrp="1"/>
          </p:cNvSpPr>
          <p:nvPr>
            <p:ph type="sldNum" sz="quarter" idx="5"/>
          </p:nvPr>
        </p:nvSpPr>
        <p:spPr/>
        <p:txBody>
          <a:bodyPr/>
          <a:lstStyle/>
          <a:p>
            <a:fld id="{51E55888-073F-41F4-935F-F79382FFE91C}" type="slidenum">
              <a:rPr kumimoji="1" lang="ja-JP" altLang="en-US" smtClean="0"/>
              <a:t>14</a:t>
            </a:fld>
            <a:endParaRPr kumimoji="1" lang="ja-JP" altLang="en-US"/>
          </a:p>
        </p:txBody>
      </p:sp>
    </p:spTree>
    <p:extLst>
      <p:ext uri="{BB962C8B-B14F-4D97-AF65-F5344CB8AC3E}">
        <p14:creationId xmlns:p14="http://schemas.microsoft.com/office/powerpoint/2010/main" val="23216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15</a:t>
            </a:fld>
            <a:endParaRPr kumimoji="1" lang="ja-JP" altLang="en-US"/>
          </a:p>
        </p:txBody>
      </p:sp>
    </p:spTree>
    <p:extLst>
      <p:ext uri="{BB962C8B-B14F-4D97-AF65-F5344CB8AC3E}">
        <p14:creationId xmlns:p14="http://schemas.microsoft.com/office/powerpoint/2010/main" val="1663156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Soft target</a:t>
            </a:r>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18</a:t>
            </a:fld>
            <a:endParaRPr kumimoji="1" lang="ja-JP" altLang="en-US"/>
          </a:p>
        </p:txBody>
      </p:sp>
    </p:spTree>
    <p:extLst>
      <p:ext uri="{BB962C8B-B14F-4D97-AF65-F5344CB8AC3E}">
        <p14:creationId xmlns:p14="http://schemas.microsoft.com/office/powerpoint/2010/main" val="2854009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latin typeface="inheri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19</a:t>
            </a:fld>
            <a:endParaRPr kumimoji="1" lang="ja-JP" altLang="en-US"/>
          </a:p>
        </p:txBody>
      </p:sp>
    </p:spTree>
    <p:extLst>
      <p:ext uri="{BB962C8B-B14F-4D97-AF65-F5344CB8AC3E}">
        <p14:creationId xmlns:p14="http://schemas.microsoft.com/office/powerpoint/2010/main" val="19146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20</a:t>
            </a:fld>
            <a:endParaRPr kumimoji="1" lang="ja-JP" altLang="en-US"/>
          </a:p>
        </p:txBody>
      </p:sp>
    </p:spTree>
    <p:extLst>
      <p:ext uri="{BB962C8B-B14F-4D97-AF65-F5344CB8AC3E}">
        <p14:creationId xmlns:p14="http://schemas.microsoft.com/office/powerpoint/2010/main" val="3865506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21</a:t>
            </a:fld>
            <a:endParaRPr kumimoji="1" lang="ja-JP" altLang="en-US"/>
          </a:p>
        </p:txBody>
      </p:sp>
    </p:spTree>
    <p:extLst>
      <p:ext uri="{BB962C8B-B14F-4D97-AF65-F5344CB8AC3E}">
        <p14:creationId xmlns:p14="http://schemas.microsoft.com/office/powerpoint/2010/main" val="306641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22</a:t>
            </a:fld>
            <a:endParaRPr kumimoji="1" lang="ja-JP" altLang="en-US"/>
          </a:p>
        </p:txBody>
      </p:sp>
    </p:spTree>
    <p:extLst>
      <p:ext uri="{BB962C8B-B14F-4D97-AF65-F5344CB8AC3E}">
        <p14:creationId xmlns:p14="http://schemas.microsoft.com/office/powerpoint/2010/main" val="160071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23</a:t>
            </a:fld>
            <a:endParaRPr kumimoji="1" lang="ja-JP" altLang="en-US"/>
          </a:p>
        </p:txBody>
      </p:sp>
    </p:spTree>
    <p:extLst>
      <p:ext uri="{BB962C8B-B14F-4D97-AF65-F5344CB8AC3E}">
        <p14:creationId xmlns:p14="http://schemas.microsoft.com/office/powerpoint/2010/main" val="362109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1F82B9-3F5D-4D2B-AED7-E41F64A87D7E}" type="slidenum">
              <a:rPr lang="en-US" smtClean="0"/>
              <a:t>4</a:t>
            </a:fld>
            <a:endParaRPr lang="en-US"/>
          </a:p>
        </p:txBody>
      </p:sp>
    </p:spTree>
    <p:extLst>
      <p:ext uri="{BB962C8B-B14F-4D97-AF65-F5344CB8AC3E}">
        <p14:creationId xmlns:p14="http://schemas.microsoft.com/office/powerpoint/2010/main" val="6815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91F82B9-3F5D-4D2B-AED7-E41F64A87D7E}" type="slidenum">
              <a:rPr lang="en-US" smtClean="0"/>
              <a:t>5</a:t>
            </a:fld>
            <a:endParaRPr lang="en-US"/>
          </a:p>
        </p:txBody>
      </p:sp>
    </p:spTree>
    <p:extLst>
      <p:ext uri="{BB962C8B-B14F-4D97-AF65-F5344CB8AC3E}">
        <p14:creationId xmlns:p14="http://schemas.microsoft.com/office/powerpoint/2010/main" val="414253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91F82B9-3F5D-4D2B-AED7-E41F64A87D7E}" type="slidenum">
              <a:rPr lang="en-US" smtClean="0"/>
              <a:t>6</a:t>
            </a:fld>
            <a:endParaRPr lang="en-US"/>
          </a:p>
        </p:txBody>
      </p:sp>
    </p:spTree>
    <p:extLst>
      <p:ext uri="{BB962C8B-B14F-4D97-AF65-F5344CB8AC3E}">
        <p14:creationId xmlns:p14="http://schemas.microsoft.com/office/powerpoint/2010/main" val="384562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91F82B9-3F5D-4D2B-AED7-E41F64A87D7E}" type="slidenum">
              <a:rPr lang="en-US" smtClean="0"/>
              <a:t>7</a:t>
            </a:fld>
            <a:endParaRPr lang="en-US"/>
          </a:p>
        </p:txBody>
      </p:sp>
    </p:spTree>
    <p:extLst>
      <p:ext uri="{BB962C8B-B14F-4D97-AF65-F5344CB8AC3E}">
        <p14:creationId xmlns:p14="http://schemas.microsoft.com/office/powerpoint/2010/main" val="868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A91F82B9-3F5D-4D2B-AED7-E41F64A87D7E}" type="slidenum">
              <a:rPr lang="en-US" smtClean="0"/>
              <a:t>8</a:t>
            </a:fld>
            <a:endParaRPr lang="en-US"/>
          </a:p>
        </p:txBody>
      </p:sp>
    </p:spTree>
    <p:extLst>
      <p:ext uri="{BB962C8B-B14F-4D97-AF65-F5344CB8AC3E}">
        <p14:creationId xmlns:p14="http://schemas.microsoft.com/office/powerpoint/2010/main" val="308847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91F82B9-3F5D-4D2B-AED7-E41F64A87D7E}" type="slidenum">
              <a:rPr lang="en-US" smtClean="0"/>
              <a:t>9</a:t>
            </a:fld>
            <a:endParaRPr lang="en-US"/>
          </a:p>
        </p:txBody>
      </p:sp>
    </p:spTree>
    <p:extLst>
      <p:ext uri="{BB962C8B-B14F-4D97-AF65-F5344CB8AC3E}">
        <p14:creationId xmlns:p14="http://schemas.microsoft.com/office/powerpoint/2010/main" val="417665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91F82B9-3F5D-4D2B-AED7-E41F64A87D7E}" type="slidenum">
              <a:rPr lang="en-US" smtClean="0"/>
              <a:t>10</a:t>
            </a:fld>
            <a:endParaRPr lang="en-US"/>
          </a:p>
        </p:txBody>
      </p:sp>
    </p:spTree>
    <p:extLst>
      <p:ext uri="{BB962C8B-B14F-4D97-AF65-F5344CB8AC3E}">
        <p14:creationId xmlns:p14="http://schemas.microsoft.com/office/powerpoint/2010/main" val="969371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E55888-073F-41F4-935F-F79382FFE91C}" type="slidenum">
              <a:rPr kumimoji="1" lang="ja-JP" altLang="en-US" smtClean="0"/>
              <a:t>11</a:t>
            </a:fld>
            <a:endParaRPr kumimoji="1" lang="ja-JP" altLang="en-US"/>
          </a:p>
        </p:txBody>
      </p:sp>
    </p:spTree>
    <p:extLst>
      <p:ext uri="{BB962C8B-B14F-4D97-AF65-F5344CB8AC3E}">
        <p14:creationId xmlns:p14="http://schemas.microsoft.com/office/powerpoint/2010/main" val="931482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BC67-ED21-6C5C-F9AD-757D6C3A9D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G"/>
          </a:p>
        </p:txBody>
      </p:sp>
      <p:sp>
        <p:nvSpPr>
          <p:cNvPr id="3" name="Subtitle 2">
            <a:extLst>
              <a:ext uri="{FF2B5EF4-FFF2-40B4-BE49-F238E27FC236}">
                <a16:creationId xmlns:a16="http://schemas.microsoft.com/office/drawing/2014/main" id="{6EAB0239-A960-3FB4-AC25-16815860BA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G"/>
          </a:p>
        </p:txBody>
      </p:sp>
      <p:grpSp>
        <p:nvGrpSpPr>
          <p:cNvPr id="7" name="Group 6">
            <a:extLst>
              <a:ext uri="{FF2B5EF4-FFF2-40B4-BE49-F238E27FC236}">
                <a16:creationId xmlns:a16="http://schemas.microsoft.com/office/drawing/2014/main" id="{3FAD6265-EF1D-D7DC-D40B-27B3B6A21B02}"/>
              </a:ext>
            </a:extLst>
          </p:cNvPr>
          <p:cNvGrpSpPr/>
          <p:nvPr userDrawn="1"/>
        </p:nvGrpSpPr>
        <p:grpSpPr>
          <a:xfrm>
            <a:off x="0" y="6150115"/>
            <a:ext cx="12192000" cy="707885"/>
            <a:chOff x="0" y="4576724"/>
            <a:chExt cx="12120117" cy="892062"/>
          </a:xfrm>
        </p:grpSpPr>
        <p:pic>
          <p:nvPicPr>
            <p:cNvPr id="8" name="Picture 7">
              <a:extLst>
                <a:ext uri="{FF2B5EF4-FFF2-40B4-BE49-F238E27FC236}">
                  <a16:creationId xmlns:a16="http://schemas.microsoft.com/office/drawing/2014/main" id="{E957E7FF-E31C-F102-C881-8023FE111042}"/>
                </a:ext>
              </a:extLst>
            </p:cNvPr>
            <p:cNvPicPr>
              <a:picLocks noChangeAspect="1"/>
            </p:cNvPicPr>
            <p:nvPr/>
          </p:nvPicPr>
          <p:blipFill>
            <a:blip r:embed="rId2"/>
            <a:stretch>
              <a:fillRect/>
            </a:stretch>
          </p:blipFill>
          <p:spPr>
            <a:xfrm>
              <a:off x="9973333" y="4576724"/>
              <a:ext cx="2146784" cy="892061"/>
            </a:xfrm>
            <a:prstGeom prst="rect">
              <a:avLst/>
            </a:prstGeom>
          </p:spPr>
        </p:pic>
        <p:sp>
          <p:nvSpPr>
            <p:cNvPr id="9" name="TextBox 8">
              <a:extLst>
                <a:ext uri="{FF2B5EF4-FFF2-40B4-BE49-F238E27FC236}">
                  <a16:creationId xmlns:a16="http://schemas.microsoft.com/office/drawing/2014/main" id="{5CE365C7-4F87-109B-5BBE-ECD45830FC0C}"/>
                </a:ext>
              </a:extLst>
            </p:cNvPr>
            <p:cNvSpPr txBox="1"/>
            <p:nvPr/>
          </p:nvSpPr>
          <p:spPr>
            <a:xfrm>
              <a:off x="0" y="4576724"/>
              <a:ext cx="9973333" cy="892062"/>
            </a:xfrm>
            <a:prstGeom prst="rect">
              <a:avLst/>
            </a:prstGeom>
            <a:solidFill>
              <a:schemeClr val="accent1"/>
            </a:solidFill>
          </p:spPr>
          <p:txBody>
            <a:bodyPr wrap="square" rtlCol="0" anchor="ctr">
              <a:spAutoFit/>
            </a:bodyPr>
            <a:lstStyle/>
            <a:p>
              <a:pPr algn="ctr"/>
              <a:r>
                <a:rPr lang="en-GB" sz="2000" b="1" dirty="0">
                  <a:solidFill>
                    <a:schemeClr val="bg1"/>
                  </a:solidFill>
                </a:rPr>
                <a:t>2025 ASEAN IPA – ANNUAL GENERAL MEETING AND CONFERENCE</a:t>
              </a:r>
              <a:br>
                <a:rPr lang="en-GB" sz="2000" b="1" dirty="0">
                  <a:solidFill>
                    <a:schemeClr val="bg1"/>
                  </a:solidFill>
                </a:rPr>
              </a:br>
              <a:r>
                <a:rPr lang="en-GB" sz="2000" b="1" dirty="0">
                  <a:solidFill>
                    <a:schemeClr val="bg1"/>
                  </a:solidFill>
                </a:rPr>
                <a:t>SIEM REAP, CAMBODIA</a:t>
              </a:r>
              <a:endParaRPr lang="en-SG" sz="2000" b="1" dirty="0">
                <a:solidFill>
                  <a:schemeClr val="bg1"/>
                </a:solidFill>
              </a:endParaRPr>
            </a:p>
          </p:txBody>
        </p:sp>
      </p:grpSp>
    </p:spTree>
    <p:extLst>
      <p:ext uri="{BB962C8B-B14F-4D97-AF65-F5344CB8AC3E}">
        <p14:creationId xmlns:p14="http://schemas.microsoft.com/office/powerpoint/2010/main" val="115243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5A22-043F-DEA7-557C-61D95843F084}"/>
              </a:ext>
            </a:extLst>
          </p:cNvPr>
          <p:cNvSpPr>
            <a:spLocks noGrp="1"/>
          </p:cNvSpPr>
          <p:nvPr>
            <p:ph type="title"/>
          </p:nvPr>
        </p:nvSpPr>
        <p:spPr/>
        <p:txBody>
          <a:bodyPr/>
          <a:lstStyle/>
          <a:p>
            <a:r>
              <a:rPr lang="en-GB"/>
              <a:t>Click to edit Master title style</a:t>
            </a:r>
            <a:endParaRPr lang="en-SG"/>
          </a:p>
        </p:txBody>
      </p:sp>
      <p:sp>
        <p:nvSpPr>
          <p:cNvPr id="3" name="Vertical Text Placeholder 2">
            <a:extLst>
              <a:ext uri="{FF2B5EF4-FFF2-40B4-BE49-F238E27FC236}">
                <a16:creationId xmlns:a16="http://schemas.microsoft.com/office/drawing/2014/main" id="{4E0A9297-075D-52F1-1E7B-BB31F55771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DD3D32B7-D8E3-08B6-B963-DE5D57CC94E9}"/>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5" name="Footer Placeholder 4">
            <a:extLst>
              <a:ext uri="{FF2B5EF4-FFF2-40B4-BE49-F238E27FC236}">
                <a16:creationId xmlns:a16="http://schemas.microsoft.com/office/drawing/2014/main" id="{A36F45B6-3490-1AF9-EE39-2BE665005780}"/>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F62AFF4-6EDC-64D9-7091-365C7CC94378}"/>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278390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0FB67-C134-8171-12A6-1A3C372A0D6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G"/>
          </a:p>
        </p:txBody>
      </p:sp>
      <p:sp>
        <p:nvSpPr>
          <p:cNvPr id="3" name="Vertical Text Placeholder 2">
            <a:extLst>
              <a:ext uri="{FF2B5EF4-FFF2-40B4-BE49-F238E27FC236}">
                <a16:creationId xmlns:a16="http://schemas.microsoft.com/office/drawing/2014/main" id="{1D9196B1-0464-22E0-9A07-F3B3A79AD1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E1DEB415-DD72-819A-B8EA-84C96B8E1506}"/>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5" name="Footer Placeholder 4">
            <a:extLst>
              <a:ext uri="{FF2B5EF4-FFF2-40B4-BE49-F238E27FC236}">
                <a16:creationId xmlns:a16="http://schemas.microsoft.com/office/drawing/2014/main" id="{C84B1FA9-A44B-709B-9F80-4DBCD87D9CD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893CE5B-34E3-2EEF-0139-33A825C848C9}"/>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273109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41200" cy="460800"/>
          </a:xfrm>
        </p:spPr>
        <p:txBody>
          <a:bodyPr/>
          <a:lstStyle/>
          <a:p>
            <a:r>
              <a:rPr lang="en-GB" noProof="0" dirty="0"/>
              <a:t>Click to add title</a:t>
            </a:r>
          </a:p>
        </p:txBody>
      </p:sp>
      <p:sp>
        <p:nvSpPr>
          <p:cNvPr id="12" name="Subtitle">
            <a:extLst>
              <a:ext uri="{FF2B5EF4-FFF2-40B4-BE49-F238E27FC236}">
                <a16:creationId xmlns:a16="http://schemas.microsoft.com/office/drawing/2014/main" id="{1BFC480B-2A23-4458-8A22-50F3182580FC}"/>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subtitle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0"/>
              <a:t>Click to add text                                                                                                                                                               Enter &amp; 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3" name="Text Placeholder note">
            <a:extLst>
              <a:ext uri="{FF2B5EF4-FFF2-40B4-BE49-F238E27FC236}">
                <a16:creationId xmlns:a16="http://schemas.microsoft.com/office/drawing/2014/main" id="{2E290DD8-5829-4CF0-B3F6-DBF7FAE0C183}"/>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dirty="0"/>
              <a:t>Click to add note</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92876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8951" y="1600200"/>
            <a:ext cx="11211983" cy="4572000"/>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Slide Number Placeholder 13"/>
          <p:cNvSpPr>
            <a:spLocks noGrp="1"/>
          </p:cNvSpPr>
          <p:nvPr>
            <p:ph type="sldNum" sz="quarter" idx="16"/>
          </p:nvPr>
        </p:nvSpPr>
        <p:spPr/>
        <p:txBody>
          <a:bodyPr/>
          <a:lstStyle/>
          <a:p>
            <a:fld id="{D34DACC3-9742-4940-92E6-4CAB853A3218}" type="slidenum">
              <a:rPr lang="en-GB" noProof="0" smtClean="0"/>
              <a:pPr/>
              <a:t>‹#›</a:t>
            </a:fld>
            <a:endParaRPr lang="en-GB" noProof="0" dirty="0"/>
          </a:p>
        </p:txBody>
      </p:sp>
      <p:sp>
        <p:nvSpPr>
          <p:cNvPr id="3" name="Title 2"/>
          <p:cNvSpPr>
            <a:spLocks noGrp="1"/>
          </p:cNvSpPr>
          <p:nvPr>
            <p:ph type="title"/>
          </p:nvPr>
        </p:nvSpPr>
        <p:spPr/>
        <p:txBody>
          <a:bodyPr/>
          <a:lstStyle/>
          <a:p>
            <a:r>
              <a:rPr lang="en-US" noProof="0"/>
              <a:t>Click to edit Master title style</a:t>
            </a:r>
            <a:endParaRPr lang="en-GB" noProof="0" dirty="0"/>
          </a:p>
        </p:txBody>
      </p:sp>
      <p:sp>
        <p:nvSpPr>
          <p:cNvPr id="2" name="Footer Placeholder 1"/>
          <p:cNvSpPr>
            <a:spLocks noGrp="1"/>
          </p:cNvSpPr>
          <p:nvPr>
            <p:ph type="ftr" sz="quarter" idx="18"/>
          </p:nvPr>
        </p:nvSpPr>
        <p:spPr/>
        <p:txBody>
          <a:bodyPr/>
          <a:lstStyle/>
          <a:p>
            <a:r>
              <a:rPr lang="en-GB" noProof="0"/>
              <a:t>Footer or alternate date</a:t>
            </a:r>
            <a:endParaRPr lang="en-GB" noProof="0" dirty="0"/>
          </a:p>
        </p:txBody>
      </p:sp>
    </p:spTree>
    <p:extLst>
      <p:ext uri="{BB962C8B-B14F-4D97-AF65-F5344CB8AC3E}">
        <p14:creationId xmlns:p14="http://schemas.microsoft.com/office/powerpoint/2010/main" val="30031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E654-5534-690A-B5D7-37667EED6B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G"/>
          </a:p>
        </p:txBody>
      </p:sp>
      <p:sp>
        <p:nvSpPr>
          <p:cNvPr id="3" name="Subtitle 2">
            <a:extLst>
              <a:ext uri="{FF2B5EF4-FFF2-40B4-BE49-F238E27FC236}">
                <a16:creationId xmlns:a16="http://schemas.microsoft.com/office/drawing/2014/main" id="{53B48635-5767-2EA6-477A-87209BA7B9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G"/>
          </a:p>
        </p:txBody>
      </p:sp>
      <p:sp>
        <p:nvSpPr>
          <p:cNvPr id="4" name="Date Placeholder 3">
            <a:extLst>
              <a:ext uri="{FF2B5EF4-FFF2-40B4-BE49-F238E27FC236}">
                <a16:creationId xmlns:a16="http://schemas.microsoft.com/office/drawing/2014/main" id="{B1182104-14A0-770A-9CC5-2185E40F45A2}"/>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5" name="Footer Placeholder 4">
            <a:extLst>
              <a:ext uri="{FF2B5EF4-FFF2-40B4-BE49-F238E27FC236}">
                <a16:creationId xmlns:a16="http://schemas.microsoft.com/office/drawing/2014/main" id="{1AD19E07-FC1B-C0B9-95F3-9625D146661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8403CFB4-F8DC-4F30-0198-18F1C8F08303}"/>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2660521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B0EF-FA0D-DD3B-AC01-F4D7FB676653}"/>
              </a:ext>
            </a:extLst>
          </p:cNvPr>
          <p:cNvSpPr>
            <a:spLocks noGrp="1"/>
          </p:cNvSpPr>
          <p:nvPr>
            <p:ph type="title"/>
          </p:nvPr>
        </p:nvSpPr>
        <p:spPr/>
        <p:txBody>
          <a:bodyPr/>
          <a:lstStyle/>
          <a:p>
            <a:r>
              <a:rPr lang="en-GB"/>
              <a:t>Click to edit Master title style</a:t>
            </a:r>
            <a:endParaRPr lang="en-SG"/>
          </a:p>
        </p:txBody>
      </p:sp>
      <p:sp>
        <p:nvSpPr>
          <p:cNvPr id="3" name="Content Placeholder 2">
            <a:extLst>
              <a:ext uri="{FF2B5EF4-FFF2-40B4-BE49-F238E27FC236}">
                <a16:creationId xmlns:a16="http://schemas.microsoft.com/office/drawing/2014/main" id="{13F8C0EC-CF44-7CF3-0EC8-EA58AC08FD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314D64C6-0D32-4CE6-C9A4-44654B1EE467}"/>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5" name="Footer Placeholder 4">
            <a:extLst>
              <a:ext uri="{FF2B5EF4-FFF2-40B4-BE49-F238E27FC236}">
                <a16:creationId xmlns:a16="http://schemas.microsoft.com/office/drawing/2014/main" id="{08D61ACE-BFFC-A4E2-4948-B0D977D7685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B4142BD-46E2-E927-0E33-9119C1531892}"/>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1061900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E368-E303-AB09-08A0-8F0EA1751D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G"/>
          </a:p>
        </p:txBody>
      </p:sp>
      <p:sp>
        <p:nvSpPr>
          <p:cNvPr id="3" name="Text Placeholder 2">
            <a:extLst>
              <a:ext uri="{FF2B5EF4-FFF2-40B4-BE49-F238E27FC236}">
                <a16:creationId xmlns:a16="http://schemas.microsoft.com/office/drawing/2014/main" id="{D040BC37-F5EA-9999-45DD-F64369ACFC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8019F53-133A-140C-3E5F-60899A056B99}"/>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5" name="Footer Placeholder 4">
            <a:extLst>
              <a:ext uri="{FF2B5EF4-FFF2-40B4-BE49-F238E27FC236}">
                <a16:creationId xmlns:a16="http://schemas.microsoft.com/office/drawing/2014/main" id="{0B52E5D8-7481-A2E5-6D17-4894C2029F8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80C8481-6B10-C145-4EEB-9E3879651ED6}"/>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239127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6A37-EB02-A8D7-66C8-E96577455515}"/>
              </a:ext>
            </a:extLst>
          </p:cNvPr>
          <p:cNvSpPr>
            <a:spLocks noGrp="1"/>
          </p:cNvSpPr>
          <p:nvPr>
            <p:ph type="title"/>
          </p:nvPr>
        </p:nvSpPr>
        <p:spPr/>
        <p:txBody>
          <a:bodyPr/>
          <a:lstStyle/>
          <a:p>
            <a:r>
              <a:rPr lang="en-GB"/>
              <a:t>Click to edit Master title style</a:t>
            </a:r>
            <a:endParaRPr lang="en-SG"/>
          </a:p>
        </p:txBody>
      </p:sp>
      <p:sp>
        <p:nvSpPr>
          <p:cNvPr id="3" name="Content Placeholder 2">
            <a:extLst>
              <a:ext uri="{FF2B5EF4-FFF2-40B4-BE49-F238E27FC236}">
                <a16:creationId xmlns:a16="http://schemas.microsoft.com/office/drawing/2014/main" id="{BBEE47C4-DA5B-EFED-3EB0-D403B1F7C70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Content Placeholder 3">
            <a:extLst>
              <a:ext uri="{FF2B5EF4-FFF2-40B4-BE49-F238E27FC236}">
                <a16:creationId xmlns:a16="http://schemas.microsoft.com/office/drawing/2014/main" id="{AC086258-AD75-CC76-646D-DCCA18E792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5" name="Date Placeholder 4">
            <a:extLst>
              <a:ext uri="{FF2B5EF4-FFF2-40B4-BE49-F238E27FC236}">
                <a16:creationId xmlns:a16="http://schemas.microsoft.com/office/drawing/2014/main" id="{E960AF5A-1391-8098-91A2-567E00B4F30C}"/>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6" name="Footer Placeholder 5">
            <a:extLst>
              <a:ext uri="{FF2B5EF4-FFF2-40B4-BE49-F238E27FC236}">
                <a16:creationId xmlns:a16="http://schemas.microsoft.com/office/drawing/2014/main" id="{71635E31-C1C0-E612-287E-49BC39554EF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E817D425-B085-B441-3713-6A636091AD2E}"/>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1557731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21AE-A6E4-5AEC-6230-F17E3E339D45}"/>
              </a:ext>
            </a:extLst>
          </p:cNvPr>
          <p:cNvSpPr>
            <a:spLocks noGrp="1"/>
          </p:cNvSpPr>
          <p:nvPr>
            <p:ph type="title"/>
          </p:nvPr>
        </p:nvSpPr>
        <p:spPr>
          <a:xfrm>
            <a:off x="839788" y="365125"/>
            <a:ext cx="10515600" cy="1325563"/>
          </a:xfrm>
        </p:spPr>
        <p:txBody>
          <a:bodyPr/>
          <a:lstStyle/>
          <a:p>
            <a:r>
              <a:rPr lang="en-GB"/>
              <a:t>Click to edit Master title style</a:t>
            </a:r>
            <a:endParaRPr lang="en-SG"/>
          </a:p>
        </p:txBody>
      </p:sp>
      <p:sp>
        <p:nvSpPr>
          <p:cNvPr id="3" name="Text Placeholder 2">
            <a:extLst>
              <a:ext uri="{FF2B5EF4-FFF2-40B4-BE49-F238E27FC236}">
                <a16:creationId xmlns:a16="http://schemas.microsoft.com/office/drawing/2014/main" id="{E10253DF-99A1-21E0-5F00-C502662B4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373948A-89F9-9A1C-4552-9206B6955B1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5" name="Text Placeholder 4">
            <a:extLst>
              <a:ext uri="{FF2B5EF4-FFF2-40B4-BE49-F238E27FC236}">
                <a16:creationId xmlns:a16="http://schemas.microsoft.com/office/drawing/2014/main" id="{CA4E516E-7C09-158F-CE9B-7D46C40CD0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17F74B3-F2E6-89E4-BB9E-24CFA33F33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7" name="Date Placeholder 6">
            <a:extLst>
              <a:ext uri="{FF2B5EF4-FFF2-40B4-BE49-F238E27FC236}">
                <a16:creationId xmlns:a16="http://schemas.microsoft.com/office/drawing/2014/main" id="{38DBFB70-0407-5068-EF58-C060D8C1CDB1}"/>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8" name="Footer Placeholder 7">
            <a:extLst>
              <a:ext uri="{FF2B5EF4-FFF2-40B4-BE49-F238E27FC236}">
                <a16:creationId xmlns:a16="http://schemas.microsoft.com/office/drawing/2014/main" id="{83FA1801-A040-FFC7-E432-82B63DA21515}"/>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02D03F69-FA09-7D26-CC7B-92EA52768A75}"/>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197583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1417-BAE5-70B8-86C5-08BB9EFC3C1B}"/>
              </a:ext>
            </a:extLst>
          </p:cNvPr>
          <p:cNvSpPr>
            <a:spLocks noGrp="1"/>
          </p:cNvSpPr>
          <p:nvPr>
            <p:ph type="title"/>
          </p:nvPr>
        </p:nvSpPr>
        <p:spPr/>
        <p:txBody>
          <a:bodyPr/>
          <a:lstStyle/>
          <a:p>
            <a:r>
              <a:rPr lang="en-GB"/>
              <a:t>Click to edit Master title style</a:t>
            </a:r>
            <a:endParaRPr lang="en-SG"/>
          </a:p>
        </p:txBody>
      </p:sp>
      <p:sp>
        <p:nvSpPr>
          <p:cNvPr id="3" name="Date Placeholder 2">
            <a:extLst>
              <a:ext uri="{FF2B5EF4-FFF2-40B4-BE49-F238E27FC236}">
                <a16:creationId xmlns:a16="http://schemas.microsoft.com/office/drawing/2014/main" id="{77CA5EFA-12F8-AC03-CF5B-D376969A052D}"/>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4" name="Footer Placeholder 3">
            <a:extLst>
              <a:ext uri="{FF2B5EF4-FFF2-40B4-BE49-F238E27FC236}">
                <a16:creationId xmlns:a16="http://schemas.microsoft.com/office/drawing/2014/main" id="{C7FEAAD8-99B2-7AAC-9080-C8854BB1BB6E}"/>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0F6C1DBF-1C15-9AB2-1502-450E12907463}"/>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97505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F9E3-0C6E-3822-7555-A2A145043A9C}"/>
              </a:ext>
            </a:extLst>
          </p:cNvPr>
          <p:cNvSpPr>
            <a:spLocks noGrp="1"/>
          </p:cNvSpPr>
          <p:nvPr>
            <p:ph type="title"/>
          </p:nvPr>
        </p:nvSpPr>
        <p:spPr/>
        <p:txBody>
          <a:bodyPr/>
          <a:lstStyle/>
          <a:p>
            <a:r>
              <a:rPr lang="en-GB"/>
              <a:t>Click to edit Master title style</a:t>
            </a:r>
            <a:endParaRPr lang="en-SG"/>
          </a:p>
        </p:txBody>
      </p:sp>
      <p:sp>
        <p:nvSpPr>
          <p:cNvPr id="3" name="Content Placeholder 2">
            <a:extLst>
              <a:ext uri="{FF2B5EF4-FFF2-40B4-BE49-F238E27FC236}">
                <a16:creationId xmlns:a16="http://schemas.microsoft.com/office/drawing/2014/main" id="{603819C1-ED91-6930-5DA5-0621F37831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B24FC294-3FE4-F791-EF44-D5E3A2D44046}"/>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5" name="Footer Placeholder 4">
            <a:extLst>
              <a:ext uri="{FF2B5EF4-FFF2-40B4-BE49-F238E27FC236}">
                <a16:creationId xmlns:a16="http://schemas.microsoft.com/office/drawing/2014/main" id="{C9B606D6-9D89-5B31-ACDE-DE5437FD03A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90E5230-AF54-1491-50DA-6075C80C43A5}"/>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1089164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3D0419-10CA-9991-DBA4-A3DF1CB1C03C}"/>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3" name="Footer Placeholder 2">
            <a:extLst>
              <a:ext uri="{FF2B5EF4-FFF2-40B4-BE49-F238E27FC236}">
                <a16:creationId xmlns:a16="http://schemas.microsoft.com/office/drawing/2014/main" id="{586AD841-D912-F592-9521-4410DA827AB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4232E8A-FEF1-6356-FC04-416CD3E528BC}"/>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1424637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35A2-0DC4-AC05-8E43-D43404BEC5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G"/>
          </a:p>
        </p:txBody>
      </p:sp>
      <p:sp>
        <p:nvSpPr>
          <p:cNvPr id="3" name="Content Placeholder 2">
            <a:extLst>
              <a:ext uri="{FF2B5EF4-FFF2-40B4-BE49-F238E27FC236}">
                <a16:creationId xmlns:a16="http://schemas.microsoft.com/office/drawing/2014/main" id="{924CE99C-B94B-6EB7-8488-323CBC50C3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Text Placeholder 3">
            <a:extLst>
              <a:ext uri="{FF2B5EF4-FFF2-40B4-BE49-F238E27FC236}">
                <a16:creationId xmlns:a16="http://schemas.microsoft.com/office/drawing/2014/main" id="{B7C9090B-1BDB-F718-9624-772CA3E47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44ED11-A246-95D6-21DE-261FBC81DC67}"/>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6" name="Footer Placeholder 5">
            <a:extLst>
              <a:ext uri="{FF2B5EF4-FFF2-40B4-BE49-F238E27FC236}">
                <a16:creationId xmlns:a16="http://schemas.microsoft.com/office/drawing/2014/main" id="{3E3D0A22-0A85-FDAE-0D95-6009CD5C43B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A84B404-C017-A4EF-FE6E-82963C887597}"/>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3136561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2233-AD23-9F97-445C-6C6933EDEC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G"/>
          </a:p>
        </p:txBody>
      </p:sp>
      <p:sp>
        <p:nvSpPr>
          <p:cNvPr id="3" name="Picture Placeholder 2">
            <a:extLst>
              <a:ext uri="{FF2B5EF4-FFF2-40B4-BE49-F238E27FC236}">
                <a16:creationId xmlns:a16="http://schemas.microsoft.com/office/drawing/2014/main" id="{738DBA7D-CEC9-3A60-CFF1-4E182A3BC9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7E689377-E678-7C09-35A6-A50F0198B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A11CD4-6541-C8BF-CCAC-05D18667D870}"/>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6" name="Footer Placeholder 5">
            <a:extLst>
              <a:ext uri="{FF2B5EF4-FFF2-40B4-BE49-F238E27FC236}">
                <a16:creationId xmlns:a16="http://schemas.microsoft.com/office/drawing/2014/main" id="{B532BD3E-B4D3-76CA-800C-852BEFE39164}"/>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ECD0307-CA86-87AA-7857-B1CF4B4CAD16}"/>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3742575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05AF-99B7-AC12-3A76-AE1DF0474254}"/>
              </a:ext>
            </a:extLst>
          </p:cNvPr>
          <p:cNvSpPr>
            <a:spLocks noGrp="1"/>
          </p:cNvSpPr>
          <p:nvPr>
            <p:ph type="title"/>
          </p:nvPr>
        </p:nvSpPr>
        <p:spPr/>
        <p:txBody>
          <a:bodyPr/>
          <a:lstStyle/>
          <a:p>
            <a:r>
              <a:rPr lang="en-GB"/>
              <a:t>Click to edit Master title style</a:t>
            </a:r>
            <a:endParaRPr lang="en-SG"/>
          </a:p>
        </p:txBody>
      </p:sp>
      <p:sp>
        <p:nvSpPr>
          <p:cNvPr id="3" name="Vertical Text Placeholder 2">
            <a:extLst>
              <a:ext uri="{FF2B5EF4-FFF2-40B4-BE49-F238E27FC236}">
                <a16:creationId xmlns:a16="http://schemas.microsoft.com/office/drawing/2014/main" id="{E1E59AFE-F90A-CB7A-B38F-FA5C1D370FD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2D50F537-2958-5537-F4A9-FBB4B94A61B6}"/>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5" name="Footer Placeholder 4">
            <a:extLst>
              <a:ext uri="{FF2B5EF4-FFF2-40B4-BE49-F238E27FC236}">
                <a16:creationId xmlns:a16="http://schemas.microsoft.com/office/drawing/2014/main" id="{0CE4CEFC-582A-613A-98D1-7A40F3607F2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CE8D854-B787-AE67-BE99-6456DA30C0E0}"/>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1135361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8C113-F750-942E-8360-0710329788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G"/>
          </a:p>
        </p:txBody>
      </p:sp>
      <p:sp>
        <p:nvSpPr>
          <p:cNvPr id="3" name="Vertical Text Placeholder 2">
            <a:extLst>
              <a:ext uri="{FF2B5EF4-FFF2-40B4-BE49-F238E27FC236}">
                <a16:creationId xmlns:a16="http://schemas.microsoft.com/office/drawing/2014/main" id="{A827AFFB-7648-41AB-4384-5B2FD5B8DF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BD83D851-4CF6-9080-5B81-A0CEDA707D57}"/>
              </a:ext>
            </a:extLst>
          </p:cNvPr>
          <p:cNvSpPr>
            <a:spLocks noGrp="1"/>
          </p:cNvSpPr>
          <p:nvPr>
            <p:ph type="dt" sz="half" idx="10"/>
          </p:nvPr>
        </p:nvSpPr>
        <p:spPr/>
        <p:txBody>
          <a:bodyPr/>
          <a:lstStyle/>
          <a:p>
            <a:fld id="{41E0614B-6DB7-46BA-8C6D-BB86F1C08E93}" type="datetimeFigureOut">
              <a:rPr lang="en-SG" smtClean="0"/>
              <a:t>4/2/2025</a:t>
            </a:fld>
            <a:endParaRPr lang="en-SG"/>
          </a:p>
        </p:txBody>
      </p:sp>
      <p:sp>
        <p:nvSpPr>
          <p:cNvPr id="5" name="Footer Placeholder 4">
            <a:extLst>
              <a:ext uri="{FF2B5EF4-FFF2-40B4-BE49-F238E27FC236}">
                <a16:creationId xmlns:a16="http://schemas.microsoft.com/office/drawing/2014/main" id="{A3CD6B6A-59B6-7A98-027F-B103DCE83C7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76DB3AE-3451-697E-A2AC-5C5F7A5B9C8D}"/>
              </a:ext>
            </a:extLst>
          </p:cNvPr>
          <p:cNvSpPr>
            <a:spLocks noGrp="1"/>
          </p:cNvSpPr>
          <p:nvPr>
            <p:ph type="sldNum" sz="quarter" idx="12"/>
          </p:nvPr>
        </p:nvSpPr>
        <p:spPr/>
        <p:txBody>
          <a:bodyPr/>
          <a:lstStyle/>
          <a:p>
            <a:fld id="{6086922A-6D7D-47E6-B900-751A48A66484}" type="slidenum">
              <a:rPr lang="en-SG" smtClean="0"/>
              <a:t>‹#›</a:t>
            </a:fld>
            <a:endParaRPr lang="en-SG"/>
          </a:p>
        </p:txBody>
      </p:sp>
    </p:spTree>
    <p:extLst>
      <p:ext uri="{BB962C8B-B14F-4D97-AF65-F5344CB8AC3E}">
        <p14:creationId xmlns:p14="http://schemas.microsoft.com/office/powerpoint/2010/main" val="178947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5BB4-004F-ADA3-F5A9-12FA0EFD79A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G"/>
          </a:p>
        </p:txBody>
      </p:sp>
      <p:sp>
        <p:nvSpPr>
          <p:cNvPr id="3" name="Text Placeholder 2">
            <a:extLst>
              <a:ext uri="{FF2B5EF4-FFF2-40B4-BE49-F238E27FC236}">
                <a16:creationId xmlns:a16="http://schemas.microsoft.com/office/drawing/2014/main" id="{CF3DB41C-367F-2A3F-EA4B-C5FE0BA18D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44BAF2E-A035-3935-56C7-3C063F39265A}"/>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5" name="Footer Placeholder 4">
            <a:extLst>
              <a:ext uri="{FF2B5EF4-FFF2-40B4-BE49-F238E27FC236}">
                <a16:creationId xmlns:a16="http://schemas.microsoft.com/office/drawing/2014/main" id="{DDF8EDA8-5160-0C9F-0B86-BD5DDC47415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282AC4D9-EF4B-7BC7-6BBA-FA8B1E857E54}"/>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3831115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45B4-FB99-2E28-FA8D-D2515AA6BBE6}"/>
              </a:ext>
            </a:extLst>
          </p:cNvPr>
          <p:cNvSpPr>
            <a:spLocks noGrp="1"/>
          </p:cNvSpPr>
          <p:nvPr>
            <p:ph type="title"/>
          </p:nvPr>
        </p:nvSpPr>
        <p:spPr/>
        <p:txBody>
          <a:bodyPr/>
          <a:lstStyle/>
          <a:p>
            <a:r>
              <a:rPr lang="en-GB"/>
              <a:t>Click to edit Master title style</a:t>
            </a:r>
            <a:endParaRPr lang="en-SG"/>
          </a:p>
        </p:txBody>
      </p:sp>
      <p:sp>
        <p:nvSpPr>
          <p:cNvPr id="3" name="Content Placeholder 2">
            <a:extLst>
              <a:ext uri="{FF2B5EF4-FFF2-40B4-BE49-F238E27FC236}">
                <a16:creationId xmlns:a16="http://schemas.microsoft.com/office/drawing/2014/main" id="{97AEF281-1B1B-0535-3359-2CE1DA18E8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Content Placeholder 3">
            <a:extLst>
              <a:ext uri="{FF2B5EF4-FFF2-40B4-BE49-F238E27FC236}">
                <a16:creationId xmlns:a16="http://schemas.microsoft.com/office/drawing/2014/main" id="{D3E381CD-0FE0-86B0-A3A2-77EBD47012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5" name="Date Placeholder 4">
            <a:extLst>
              <a:ext uri="{FF2B5EF4-FFF2-40B4-BE49-F238E27FC236}">
                <a16:creationId xmlns:a16="http://schemas.microsoft.com/office/drawing/2014/main" id="{9B98C0A1-A877-A46F-B944-09E1F7D4F17C}"/>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6" name="Footer Placeholder 5">
            <a:extLst>
              <a:ext uri="{FF2B5EF4-FFF2-40B4-BE49-F238E27FC236}">
                <a16:creationId xmlns:a16="http://schemas.microsoft.com/office/drawing/2014/main" id="{5E9E7B44-805D-CC66-B022-1C0191D88F8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DE06FE02-2002-CD40-3C3C-F27FF3BC44BB}"/>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116955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D269F-938D-1B4F-F407-4EA939ABD054}"/>
              </a:ext>
            </a:extLst>
          </p:cNvPr>
          <p:cNvSpPr>
            <a:spLocks noGrp="1"/>
          </p:cNvSpPr>
          <p:nvPr>
            <p:ph type="title"/>
          </p:nvPr>
        </p:nvSpPr>
        <p:spPr>
          <a:xfrm>
            <a:off x="839788" y="365125"/>
            <a:ext cx="10515600" cy="1325563"/>
          </a:xfrm>
        </p:spPr>
        <p:txBody>
          <a:bodyPr/>
          <a:lstStyle/>
          <a:p>
            <a:r>
              <a:rPr lang="en-GB"/>
              <a:t>Click to edit Master title style</a:t>
            </a:r>
            <a:endParaRPr lang="en-SG"/>
          </a:p>
        </p:txBody>
      </p:sp>
      <p:sp>
        <p:nvSpPr>
          <p:cNvPr id="3" name="Text Placeholder 2">
            <a:extLst>
              <a:ext uri="{FF2B5EF4-FFF2-40B4-BE49-F238E27FC236}">
                <a16:creationId xmlns:a16="http://schemas.microsoft.com/office/drawing/2014/main" id="{23B6F680-325A-A6B9-7607-3418C4FBB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0E23CA5-B9C1-C2F3-4DF7-944F5AB595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5" name="Text Placeholder 4">
            <a:extLst>
              <a:ext uri="{FF2B5EF4-FFF2-40B4-BE49-F238E27FC236}">
                <a16:creationId xmlns:a16="http://schemas.microsoft.com/office/drawing/2014/main" id="{898DEE52-70A9-613B-AB49-740057C4E5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D0662C-ED9E-FE50-2AB2-B1D98F5E12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7" name="Date Placeholder 6">
            <a:extLst>
              <a:ext uri="{FF2B5EF4-FFF2-40B4-BE49-F238E27FC236}">
                <a16:creationId xmlns:a16="http://schemas.microsoft.com/office/drawing/2014/main" id="{EF284C18-30B6-5013-5398-D5F0801757FF}"/>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8" name="Footer Placeholder 7">
            <a:extLst>
              <a:ext uri="{FF2B5EF4-FFF2-40B4-BE49-F238E27FC236}">
                <a16:creationId xmlns:a16="http://schemas.microsoft.com/office/drawing/2014/main" id="{342D6D91-B844-E68C-8621-BA90DEC6936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2307FC91-8C51-1C74-093B-461153E82363}"/>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147857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9DDA-747E-0D08-724B-2FDCE1228548}"/>
              </a:ext>
            </a:extLst>
          </p:cNvPr>
          <p:cNvSpPr>
            <a:spLocks noGrp="1"/>
          </p:cNvSpPr>
          <p:nvPr>
            <p:ph type="title"/>
          </p:nvPr>
        </p:nvSpPr>
        <p:spPr/>
        <p:txBody>
          <a:bodyPr/>
          <a:lstStyle/>
          <a:p>
            <a:r>
              <a:rPr lang="en-GB"/>
              <a:t>Click to edit Master title style</a:t>
            </a:r>
            <a:endParaRPr lang="en-SG"/>
          </a:p>
        </p:txBody>
      </p:sp>
      <p:sp>
        <p:nvSpPr>
          <p:cNvPr id="3" name="Date Placeholder 2">
            <a:extLst>
              <a:ext uri="{FF2B5EF4-FFF2-40B4-BE49-F238E27FC236}">
                <a16:creationId xmlns:a16="http://schemas.microsoft.com/office/drawing/2014/main" id="{6FBBFE61-DCEA-3A86-6A06-A88A79F5999E}"/>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4" name="Footer Placeholder 3">
            <a:extLst>
              <a:ext uri="{FF2B5EF4-FFF2-40B4-BE49-F238E27FC236}">
                <a16:creationId xmlns:a16="http://schemas.microsoft.com/office/drawing/2014/main" id="{F13A0DE5-1B01-EA35-2911-8EC1074295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67B5E9B4-0ABC-AFD7-25C1-7FAF664393C4}"/>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2373905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A5930-C01A-DC82-BDAE-003227E6FA45}"/>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3" name="Footer Placeholder 2">
            <a:extLst>
              <a:ext uri="{FF2B5EF4-FFF2-40B4-BE49-F238E27FC236}">
                <a16:creationId xmlns:a16="http://schemas.microsoft.com/office/drawing/2014/main" id="{BBB6ECAB-A84E-2863-4457-50F0144009E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7A1923C3-8AA3-1250-1824-CB8C8EAFA4E5}"/>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108808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BB41-D05E-E58F-D22D-5711A4F57F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G"/>
          </a:p>
        </p:txBody>
      </p:sp>
      <p:sp>
        <p:nvSpPr>
          <p:cNvPr id="3" name="Content Placeholder 2">
            <a:extLst>
              <a:ext uri="{FF2B5EF4-FFF2-40B4-BE49-F238E27FC236}">
                <a16:creationId xmlns:a16="http://schemas.microsoft.com/office/drawing/2014/main" id="{33364724-2A87-8E4B-BDF6-328A25613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Text Placeholder 3">
            <a:extLst>
              <a:ext uri="{FF2B5EF4-FFF2-40B4-BE49-F238E27FC236}">
                <a16:creationId xmlns:a16="http://schemas.microsoft.com/office/drawing/2014/main" id="{0F1CBF09-6F38-E8EB-ACD0-5AFE59168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DA6C18-91E0-6FFF-213A-4504420AE2D6}"/>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6" name="Footer Placeholder 5">
            <a:extLst>
              <a:ext uri="{FF2B5EF4-FFF2-40B4-BE49-F238E27FC236}">
                <a16:creationId xmlns:a16="http://schemas.microsoft.com/office/drawing/2014/main" id="{870B592D-AE68-A84C-6D79-0F4AA4E5EE5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EABA7AE6-BE7A-F7EE-730B-C4217AA55254}"/>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108176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EBE5-5471-47C3-B69C-B07FBE482C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G"/>
          </a:p>
        </p:txBody>
      </p:sp>
      <p:sp>
        <p:nvSpPr>
          <p:cNvPr id="3" name="Picture Placeholder 2">
            <a:extLst>
              <a:ext uri="{FF2B5EF4-FFF2-40B4-BE49-F238E27FC236}">
                <a16:creationId xmlns:a16="http://schemas.microsoft.com/office/drawing/2014/main" id="{5CCEF4D0-1511-6468-60DB-0887910D04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SG"/>
          </a:p>
        </p:txBody>
      </p:sp>
      <p:sp>
        <p:nvSpPr>
          <p:cNvPr id="4" name="Text Placeholder 3">
            <a:extLst>
              <a:ext uri="{FF2B5EF4-FFF2-40B4-BE49-F238E27FC236}">
                <a16:creationId xmlns:a16="http://schemas.microsoft.com/office/drawing/2014/main" id="{74C01C32-A032-8468-C514-E34FFA619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4AF38E-0E8E-A7D3-AD30-3C70F4C9D994}"/>
              </a:ext>
            </a:extLst>
          </p:cNvPr>
          <p:cNvSpPr>
            <a:spLocks noGrp="1"/>
          </p:cNvSpPr>
          <p:nvPr>
            <p:ph type="dt" sz="half" idx="10"/>
          </p:nvPr>
        </p:nvSpPr>
        <p:spPr>
          <a:xfrm>
            <a:off x="838200" y="6356350"/>
            <a:ext cx="2743200" cy="365125"/>
          </a:xfrm>
          <a:prstGeom prst="rect">
            <a:avLst/>
          </a:prstGeom>
        </p:spPr>
        <p:txBody>
          <a:bodyPr/>
          <a:lstStyle/>
          <a:p>
            <a:fld id="{58503921-D4B4-434C-A5BB-115CCD72FDF8}" type="datetimeFigureOut">
              <a:rPr lang="en-SG" smtClean="0"/>
              <a:t>4/2/2025</a:t>
            </a:fld>
            <a:endParaRPr lang="en-SG"/>
          </a:p>
        </p:txBody>
      </p:sp>
      <p:sp>
        <p:nvSpPr>
          <p:cNvPr id="6" name="Footer Placeholder 5">
            <a:extLst>
              <a:ext uri="{FF2B5EF4-FFF2-40B4-BE49-F238E27FC236}">
                <a16:creationId xmlns:a16="http://schemas.microsoft.com/office/drawing/2014/main" id="{37273ABC-A559-3152-5E54-37207B9E16F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9F12B08-3E67-72D9-7B52-9DEC8CA0C173}"/>
              </a:ext>
            </a:extLst>
          </p:cNvPr>
          <p:cNvSpPr>
            <a:spLocks noGrp="1"/>
          </p:cNvSpPr>
          <p:nvPr>
            <p:ph type="sldNum" sz="quarter" idx="12"/>
          </p:nvPr>
        </p:nvSpPr>
        <p:spPr/>
        <p:txBody>
          <a:bodyPr/>
          <a:lstStyle/>
          <a:p>
            <a:fld id="{EC8F7839-3F03-46BC-84C9-AB1208F8F8B8}" type="slidenum">
              <a:rPr lang="en-SG" smtClean="0"/>
              <a:t>‹#›</a:t>
            </a:fld>
            <a:endParaRPr lang="en-SG"/>
          </a:p>
        </p:txBody>
      </p:sp>
    </p:spTree>
    <p:extLst>
      <p:ext uri="{BB962C8B-B14F-4D97-AF65-F5344CB8AC3E}">
        <p14:creationId xmlns:p14="http://schemas.microsoft.com/office/powerpoint/2010/main" val="3531983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6B442A-8BE7-8F57-79B0-655290393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G"/>
          </a:p>
        </p:txBody>
      </p:sp>
      <p:sp>
        <p:nvSpPr>
          <p:cNvPr id="3" name="Text Placeholder 2">
            <a:extLst>
              <a:ext uri="{FF2B5EF4-FFF2-40B4-BE49-F238E27FC236}">
                <a16:creationId xmlns:a16="http://schemas.microsoft.com/office/drawing/2014/main" id="{38ED2EF5-690C-4D78-6E0E-BBF56E287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6" name="Slide Number Placeholder 5">
            <a:extLst>
              <a:ext uri="{FF2B5EF4-FFF2-40B4-BE49-F238E27FC236}">
                <a16:creationId xmlns:a16="http://schemas.microsoft.com/office/drawing/2014/main" id="{97482300-A8EB-D22D-6C87-081E247003B9}"/>
              </a:ext>
            </a:extLst>
          </p:cNvPr>
          <p:cNvSpPr>
            <a:spLocks noGrp="1"/>
          </p:cNvSpPr>
          <p:nvPr>
            <p:ph type="sldNum" sz="quarter" idx="4"/>
          </p:nvPr>
        </p:nvSpPr>
        <p:spPr>
          <a:xfrm>
            <a:off x="11793166" y="5811838"/>
            <a:ext cx="398834" cy="365125"/>
          </a:xfrm>
          <a:prstGeom prst="rect">
            <a:avLst/>
          </a:prstGeom>
        </p:spPr>
        <p:txBody>
          <a:bodyPr vert="horz" lIns="91440" tIns="45720" rIns="91440" bIns="45720" rtlCol="0" anchor="ctr"/>
          <a:lstStyle>
            <a:lvl1pPr algn="r">
              <a:defRPr sz="1400">
                <a:solidFill>
                  <a:schemeClr val="tx1">
                    <a:tint val="82000"/>
                  </a:schemeClr>
                </a:solidFill>
              </a:defRPr>
            </a:lvl1pPr>
          </a:lstStyle>
          <a:p>
            <a:fld id="{EC8F7839-3F03-46BC-84C9-AB1208F8F8B8}" type="slidenum">
              <a:rPr lang="en-SG" smtClean="0"/>
              <a:pPr/>
              <a:t>‹#›</a:t>
            </a:fld>
            <a:endParaRPr lang="en-SG" dirty="0"/>
          </a:p>
        </p:txBody>
      </p:sp>
      <p:pic>
        <p:nvPicPr>
          <p:cNvPr id="7" name="Picture 6">
            <a:extLst>
              <a:ext uri="{FF2B5EF4-FFF2-40B4-BE49-F238E27FC236}">
                <a16:creationId xmlns:a16="http://schemas.microsoft.com/office/drawing/2014/main" id="{D2F33330-FCE1-57A1-FADC-EFE537E2C3BF}"/>
              </a:ext>
            </a:extLst>
          </p:cNvPr>
          <p:cNvPicPr>
            <a:picLocks noChangeAspect="1"/>
          </p:cNvPicPr>
          <p:nvPr userDrawn="1"/>
        </p:nvPicPr>
        <p:blipFill>
          <a:blip r:embed="rId15"/>
          <a:stretch>
            <a:fillRect/>
          </a:stretch>
        </p:blipFill>
        <p:spPr>
          <a:xfrm>
            <a:off x="0" y="6176963"/>
            <a:ext cx="12192000" cy="841248"/>
          </a:xfrm>
          <a:prstGeom prst="rect">
            <a:avLst/>
          </a:prstGeom>
        </p:spPr>
      </p:pic>
    </p:spTree>
    <p:extLst>
      <p:ext uri="{BB962C8B-B14F-4D97-AF65-F5344CB8AC3E}">
        <p14:creationId xmlns:p14="http://schemas.microsoft.com/office/powerpoint/2010/main" val="34499950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ECF9C-B7C0-E3BB-E0FC-6FC273B20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G"/>
          </a:p>
        </p:txBody>
      </p:sp>
      <p:sp>
        <p:nvSpPr>
          <p:cNvPr id="3" name="Text Placeholder 2">
            <a:extLst>
              <a:ext uri="{FF2B5EF4-FFF2-40B4-BE49-F238E27FC236}">
                <a16:creationId xmlns:a16="http://schemas.microsoft.com/office/drawing/2014/main" id="{A60A19AD-5C6B-B864-9551-8097B89AE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G"/>
          </a:p>
        </p:txBody>
      </p:sp>
      <p:sp>
        <p:nvSpPr>
          <p:cNvPr id="4" name="Date Placeholder 3">
            <a:extLst>
              <a:ext uri="{FF2B5EF4-FFF2-40B4-BE49-F238E27FC236}">
                <a16:creationId xmlns:a16="http://schemas.microsoft.com/office/drawing/2014/main" id="{AF71CF01-4529-5C3C-BCBE-15EB74133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0614B-6DB7-46BA-8C6D-BB86F1C08E93}" type="datetimeFigureOut">
              <a:rPr lang="en-SG" smtClean="0"/>
              <a:t>4/2/2025</a:t>
            </a:fld>
            <a:endParaRPr lang="en-SG"/>
          </a:p>
        </p:txBody>
      </p:sp>
      <p:sp>
        <p:nvSpPr>
          <p:cNvPr id="5" name="Footer Placeholder 4">
            <a:extLst>
              <a:ext uri="{FF2B5EF4-FFF2-40B4-BE49-F238E27FC236}">
                <a16:creationId xmlns:a16="http://schemas.microsoft.com/office/drawing/2014/main" id="{D6DC48FC-0E80-3C89-FAD3-A0A540F83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2F30A82F-5C9F-8575-659B-F6E8CC1ED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86922A-6D7D-47E6-B900-751A48A66484}" type="slidenum">
              <a:rPr lang="en-SG" smtClean="0"/>
              <a:t>‹#›</a:t>
            </a:fld>
            <a:endParaRPr lang="en-SG"/>
          </a:p>
        </p:txBody>
      </p:sp>
    </p:spTree>
    <p:extLst>
      <p:ext uri="{BB962C8B-B14F-4D97-AF65-F5344CB8AC3E}">
        <p14:creationId xmlns:p14="http://schemas.microsoft.com/office/powerpoint/2010/main" val="9428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awsociety.org.uk/topics/blogs/are-you-the-65-percent-or-the-35-per-cent-65-percent-of-law-firms-cyber-attack-victim" TargetMode="External"/><Relationship Id="rId2" Type="http://schemas.openxmlformats.org/officeDocument/2006/relationships/hyperlink" Target="https://www.lawgazette.co.uk/news/cyber-attacks-on-law-firms-jump-by-77/5120668.articl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group.kadokawa.co.jp/global/busines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nicovideo.jp/"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bunka.go.jp/english/policy/copyright/pdf/93890101_02.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shorts/wgwZ5HzOM2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7F0177-77B8-8315-C351-4276CC001DCD}"/>
              </a:ext>
            </a:extLst>
          </p:cNvPr>
          <p:cNvSpPr>
            <a:spLocks noGrp="1"/>
          </p:cNvSpPr>
          <p:nvPr>
            <p:ph type="ctrTitle"/>
          </p:nvPr>
        </p:nvSpPr>
        <p:spPr>
          <a:xfrm>
            <a:off x="927651" y="970058"/>
            <a:ext cx="9144000" cy="1224502"/>
          </a:xfrm>
        </p:spPr>
        <p:txBody>
          <a:bodyPr>
            <a:noAutofit/>
          </a:bodyPr>
          <a:lstStyle/>
          <a:p>
            <a:pPr algn="l"/>
            <a:r>
              <a:rPr kumimoji="1" lang="en-US" altLang="ja-JP" sz="3200" b="1" dirty="0">
                <a:solidFill>
                  <a:srgbClr val="002060"/>
                </a:solidFill>
                <a:latin typeface="Arial" panose="020B0604020202020204" pitchFamily="34" charset="0"/>
                <a:cs typeface="Arial" panose="020B0604020202020204" pitchFamily="34" charset="0"/>
              </a:rPr>
              <a:t>ENFORCEMENT OF INTELLECTUAL PROPERTY IN THE DIGITAL ERA - CHALLENGES &amp; EMERGING TRENDS</a:t>
            </a:r>
            <a:br>
              <a:rPr kumimoji="1" lang="en-US" altLang="ja-JP" sz="3200" dirty="0">
                <a:solidFill>
                  <a:srgbClr val="002060"/>
                </a:solidFill>
                <a:latin typeface="Arial" panose="020B0604020202020204" pitchFamily="34" charset="0"/>
                <a:cs typeface="Arial" panose="020B0604020202020204" pitchFamily="34" charset="0"/>
              </a:rPr>
            </a:br>
            <a:endParaRPr kumimoji="1" lang="ja-JP" altLang="en-US" sz="320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65F959D-8275-2410-CC59-99E64CBC56D6}"/>
              </a:ext>
            </a:extLst>
          </p:cNvPr>
          <p:cNvSpPr txBox="1"/>
          <p:nvPr/>
        </p:nvSpPr>
        <p:spPr>
          <a:xfrm>
            <a:off x="993913" y="2194560"/>
            <a:ext cx="10432111" cy="3016210"/>
          </a:xfrm>
          <a:prstGeom prst="rect">
            <a:avLst/>
          </a:prstGeom>
          <a:noFill/>
        </p:spPr>
        <p:txBody>
          <a:bodyPr wrap="square" rtlCol="0">
            <a:spAutoFit/>
          </a:bodyPr>
          <a:lstStyle/>
          <a:p>
            <a:r>
              <a:rPr lang="en-GB" sz="2800" b="1" dirty="0">
                <a:solidFill>
                  <a:srgbClr val="002060"/>
                </a:solidFill>
                <a:latin typeface="Abadi" panose="020B0604020104020204" pitchFamily="34" charset="0"/>
                <a:cs typeface="Arial" panose="020B0604020202020204" pitchFamily="34" charset="0"/>
              </a:rPr>
              <a:t>Session 3:</a:t>
            </a:r>
          </a:p>
          <a:p>
            <a:r>
              <a:rPr lang="en-GB" sz="2800" b="1" dirty="0">
                <a:solidFill>
                  <a:srgbClr val="002060"/>
                </a:solidFill>
                <a:latin typeface="Abadi" panose="020B0604020104020204" pitchFamily="34" charset="0"/>
                <a:cs typeface="Arial" panose="020B0604020202020204" pitchFamily="34" charset="0"/>
              </a:rPr>
              <a:t>Cybersecurity and IP Protection</a:t>
            </a:r>
          </a:p>
          <a:p>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H.E Dr Kong </a:t>
            </a:r>
            <a:r>
              <a:rPr lang="en-GB" sz="1600" dirty="0" err="1">
                <a:solidFill>
                  <a:srgbClr val="002060"/>
                </a:solidFill>
                <a:latin typeface="Arial" panose="020B0604020202020204" pitchFamily="34" charset="0"/>
                <a:cs typeface="Arial" panose="020B0604020202020204" pitchFamily="34" charset="0"/>
              </a:rPr>
              <a:t>Phallak</a:t>
            </a:r>
            <a:r>
              <a:rPr lang="en-GB" sz="1600" dirty="0">
                <a:solidFill>
                  <a:srgbClr val="002060"/>
                </a:solidFill>
                <a:latin typeface="Arial" panose="020B0604020202020204" pitchFamily="34" charset="0"/>
                <a:cs typeface="Arial" panose="020B0604020202020204" pitchFamily="34" charset="0"/>
              </a:rPr>
              <a:t>, Secretary of State of the Ministry of Post, Telecommunications / Member of the National Committee for IP of Cambodia</a:t>
            </a:r>
          </a:p>
          <a:p>
            <a:pPr marL="285750" indent="-285750">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Mr Shigeru Inaba, Secretary General APPA / Partner of </a:t>
            </a:r>
            <a:r>
              <a:rPr lang="en-GB" sz="1600" dirty="0" err="1">
                <a:solidFill>
                  <a:srgbClr val="002060"/>
                </a:solidFill>
                <a:latin typeface="Arial" panose="020B0604020202020204" pitchFamily="34" charset="0"/>
                <a:cs typeface="Arial" panose="020B0604020202020204" pitchFamily="34" charset="0"/>
              </a:rPr>
              <a:t>Sayagata</a:t>
            </a:r>
            <a:r>
              <a:rPr lang="en-GB" sz="1600" dirty="0">
                <a:solidFill>
                  <a:srgbClr val="002060"/>
                </a:solidFill>
                <a:latin typeface="Arial" panose="020B0604020202020204" pitchFamily="34" charset="0"/>
                <a:cs typeface="Arial" panose="020B0604020202020204" pitchFamily="34" charset="0"/>
              </a:rPr>
              <a:t> IP</a:t>
            </a:r>
          </a:p>
          <a:p>
            <a:pPr marL="285750" indent="-285750">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Mr Gilbert Leong, Senior Partner, Dentons Rodyk &amp; Davidson LLP</a:t>
            </a:r>
          </a:p>
          <a:p>
            <a:pPr marL="285750" indent="-285750">
              <a:buFont typeface="Arial" panose="020B0604020202020204" pitchFamily="34" charset="0"/>
              <a:buChar char="•"/>
            </a:pPr>
            <a:r>
              <a:rPr lang="en-GB" sz="1600" dirty="0">
                <a:solidFill>
                  <a:srgbClr val="002060"/>
                </a:solidFill>
                <a:latin typeface="Arial" panose="020B0604020202020204" pitchFamily="34" charset="0"/>
                <a:cs typeface="Arial" panose="020B0604020202020204" pitchFamily="34" charset="0"/>
              </a:rPr>
              <a:t>Mr Chew Phye Keat, Partner, Raja, Darryl &amp; Loh (as facilitator)</a:t>
            </a:r>
          </a:p>
          <a:p>
            <a:endParaRPr lang="en-GB" dirty="0"/>
          </a:p>
          <a:p>
            <a:endParaRPr lang="en-SG" dirty="0"/>
          </a:p>
        </p:txBody>
      </p:sp>
    </p:spTree>
    <p:extLst>
      <p:ext uri="{BB962C8B-B14F-4D97-AF65-F5344CB8AC3E}">
        <p14:creationId xmlns:p14="http://schemas.microsoft.com/office/powerpoint/2010/main" val="193081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3165F-AF47-3248-BC50-7E7ABC6638EC}"/>
              </a:ext>
            </a:extLst>
          </p:cNvPr>
          <p:cNvSpPr>
            <a:spLocks noGrp="1"/>
          </p:cNvSpPr>
          <p:nvPr>
            <p:ph type="title"/>
          </p:nvPr>
        </p:nvSpPr>
        <p:spPr>
          <a:xfrm>
            <a:off x="575400" y="258778"/>
            <a:ext cx="11041200" cy="862835"/>
          </a:xfrm>
        </p:spPr>
        <p:txBody>
          <a:bodyPr>
            <a:normAutofit/>
          </a:bodyPr>
          <a:lstStyle/>
          <a:p>
            <a:r>
              <a:rPr lang="en-GB" sz="4000" dirty="0">
                <a:solidFill>
                  <a:srgbClr val="002060"/>
                </a:solidFill>
              </a:rPr>
              <a:t>Employees - Remote Working – Cybersecurity risks</a:t>
            </a:r>
          </a:p>
        </p:txBody>
      </p:sp>
      <p:sp>
        <p:nvSpPr>
          <p:cNvPr id="10" name="Slide Number Placeholder 9">
            <a:extLst>
              <a:ext uri="{FF2B5EF4-FFF2-40B4-BE49-F238E27FC236}">
                <a16:creationId xmlns:a16="http://schemas.microsoft.com/office/drawing/2014/main" id="{08F3290A-771E-784E-AA69-104DBB6A9AC1}"/>
              </a:ext>
            </a:extLst>
          </p:cNvPr>
          <p:cNvSpPr>
            <a:spLocks noGrp="1"/>
          </p:cNvSpPr>
          <p:nvPr>
            <p:ph type="sldNum" sz="quarter" idx="16"/>
          </p:nvPr>
        </p:nvSpPr>
        <p:spPr/>
        <p:txBody>
          <a:bodyPr/>
          <a:lstStyle/>
          <a:p>
            <a:fld id="{23AA811B-2EBD-4900-905E-5BE206449611}" type="slidenum">
              <a:rPr lang="en-GB" smtClean="0"/>
              <a:pPr/>
              <a:t>10</a:t>
            </a:fld>
            <a:endParaRPr lang="en-GB" dirty="0"/>
          </a:p>
        </p:txBody>
      </p:sp>
      <p:pic>
        <p:nvPicPr>
          <p:cNvPr id="3" name="Picture 2">
            <a:extLst>
              <a:ext uri="{FF2B5EF4-FFF2-40B4-BE49-F238E27FC236}">
                <a16:creationId xmlns:a16="http://schemas.microsoft.com/office/drawing/2014/main" id="{D60560E2-EE9D-5B53-9B33-093153C1CA17}"/>
              </a:ext>
            </a:extLst>
          </p:cNvPr>
          <p:cNvPicPr>
            <a:picLocks noChangeAspect="1"/>
          </p:cNvPicPr>
          <p:nvPr/>
        </p:nvPicPr>
        <p:blipFill>
          <a:blip r:embed="rId3"/>
          <a:stretch>
            <a:fillRect/>
          </a:stretch>
        </p:blipFill>
        <p:spPr>
          <a:xfrm>
            <a:off x="847901" y="1385104"/>
            <a:ext cx="9276997" cy="1207702"/>
          </a:xfrm>
          <a:prstGeom prst="rect">
            <a:avLst/>
          </a:prstGeom>
        </p:spPr>
      </p:pic>
      <p:sp>
        <p:nvSpPr>
          <p:cNvPr id="5" name="TextBox 4">
            <a:extLst>
              <a:ext uri="{FF2B5EF4-FFF2-40B4-BE49-F238E27FC236}">
                <a16:creationId xmlns:a16="http://schemas.microsoft.com/office/drawing/2014/main" id="{C9D81793-3C36-F029-C451-FACBDD141CEB}"/>
              </a:ext>
            </a:extLst>
          </p:cNvPr>
          <p:cNvSpPr txBox="1"/>
          <p:nvPr/>
        </p:nvSpPr>
        <p:spPr>
          <a:xfrm>
            <a:off x="893057" y="2559467"/>
            <a:ext cx="3160889" cy="153888"/>
          </a:xfrm>
          <a:prstGeom prst="rect">
            <a:avLst/>
          </a:prstGeom>
          <a:noFill/>
        </p:spPr>
        <p:txBody>
          <a:bodyPr wrap="square" lIns="0" tIns="0" rIns="0" bIns="0" rtlCol="0">
            <a:spAutoFit/>
          </a:bodyPr>
          <a:lstStyle/>
          <a:p>
            <a:pPr algn="l">
              <a:spcAft>
                <a:spcPts val="600"/>
              </a:spcAft>
            </a:pPr>
            <a:r>
              <a:rPr lang="en-US" sz="1000" i="1" dirty="0">
                <a:solidFill>
                  <a:schemeClr val="tx2"/>
                </a:solidFill>
              </a:rPr>
              <a:t>Source: Forbes</a:t>
            </a:r>
            <a:endParaRPr lang="en-SG" sz="1000" i="1" dirty="0" err="1">
              <a:solidFill>
                <a:schemeClr val="tx2"/>
              </a:solidFill>
            </a:endParaRPr>
          </a:p>
        </p:txBody>
      </p:sp>
      <p:pic>
        <p:nvPicPr>
          <p:cNvPr id="9" name="Picture 8">
            <a:extLst>
              <a:ext uri="{FF2B5EF4-FFF2-40B4-BE49-F238E27FC236}">
                <a16:creationId xmlns:a16="http://schemas.microsoft.com/office/drawing/2014/main" id="{D64A0A5E-B150-0488-81C5-4B668C1E6669}"/>
              </a:ext>
            </a:extLst>
          </p:cNvPr>
          <p:cNvPicPr>
            <a:picLocks noChangeAspect="1"/>
          </p:cNvPicPr>
          <p:nvPr/>
        </p:nvPicPr>
        <p:blipFill>
          <a:blip r:embed="rId4"/>
          <a:stretch>
            <a:fillRect/>
          </a:stretch>
        </p:blipFill>
        <p:spPr>
          <a:xfrm>
            <a:off x="4183766" y="2789619"/>
            <a:ext cx="7325255" cy="1278762"/>
          </a:xfrm>
          <a:prstGeom prst="rect">
            <a:avLst/>
          </a:prstGeom>
        </p:spPr>
      </p:pic>
      <p:sp>
        <p:nvSpPr>
          <p:cNvPr id="12" name="TextBox 11">
            <a:extLst>
              <a:ext uri="{FF2B5EF4-FFF2-40B4-BE49-F238E27FC236}">
                <a16:creationId xmlns:a16="http://schemas.microsoft.com/office/drawing/2014/main" id="{E03DD219-23D8-C5B7-1C2B-A58E2D0EDCDB}"/>
              </a:ext>
            </a:extLst>
          </p:cNvPr>
          <p:cNvSpPr txBox="1"/>
          <p:nvPr/>
        </p:nvSpPr>
        <p:spPr>
          <a:xfrm>
            <a:off x="4217633" y="3991437"/>
            <a:ext cx="3160889" cy="153888"/>
          </a:xfrm>
          <a:prstGeom prst="rect">
            <a:avLst/>
          </a:prstGeom>
          <a:noFill/>
        </p:spPr>
        <p:txBody>
          <a:bodyPr wrap="square" lIns="0" tIns="0" rIns="0" bIns="0" rtlCol="0">
            <a:spAutoFit/>
          </a:bodyPr>
          <a:lstStyle/>
          <a:p>
            <a:pPr algn="l">
              <a:spcAft>
                <a:spcPts val="600"/>
              </a:spcAft>
            </a:pPr>
            <a:r>
              <a:rPr lang="en-US" sz="1000" i="1" dirty="0">
                <a:solidFill>
                  <a:schemeClr val="tx2"/>
                </a:solidFill>
              </a:rPr>
              <a:t>Source: Malwarebytes Labs</a:t>
            </a:r>
            <a:endParaRPr lang="en-SG" sz="1000" i="1" dirty="0" err="1">
              <a:solidFill>
                <a:schemeClr val="tx2"/>
              </a:solidFill>
            </a:endParaRPr>
          </a:p>
        </p:txBody>
      </p:sp>
      <p:pic>
        <p:nvPicPr>
          <p:cNvPr id="14" name="Picture 13">
            <a:extLst>
              <a:ext uri="{FF2B5EF4-FFF2-40B4-BE49-F238E27FC236}">
                <a16:creationId xmlns:a16="http://schemas.microsoft.com/office/drawing/2014/main" id="{4137F1B6-8087-25E7-1869-70512D12F878}"/>
              </a:ext>
            </a:extLst>
          </p:cNvPr>
          <p:cNvPicPr>
            <a:picLocks noChangeAspect="1"/>
          </p:cNvPicPr>
          <p:nvPr/>
        </p:nvPicPr>
        <p:blipFill>
          <a:blip r:embed="rId5"/>
          <a:stretch>
            <a:fillRect/>
          </a:stretch>
        </p:blipFill>
        <p:spPr>
          <a:xfrm>
            <a:off x="780167" y="4471075"/>
            <a:ext cx="6267450" cy="1647825"/>
          </a:xfrm>
          <a:prstGeom prst="rect">
            <a:avLst/>
          </a:prstGeom>
        </p:spPr>
      </p:pic>
      <p:sp>
        <p:nvSpPr>
          <p:cNvPr id="16" name="TextBox 15">
            <a:extLst>
              <a:ext uri="{FF2B5EF4-FFF2-40B4-BE49-F238E27FC236}">
                <a16:creationId xmlns:a16="http://schemas.microsoft.com/office/drawing/2014/main" id="{0AF1BA83-C078-8A2D-34ED-899E54E1E372}"/>
              </a:ext>
            </a:extLst>
          </p:cNvPr>
          <p:cNvSpPr txBox="1"/>
          <p:nvPr/>
        </p:nvSpPr>
        <p:spPr>
          <a:xfrm>
            <a:off x="847901" y="6030667"/>
            <a:ext cx="3160889" cy="153888"/>
          </a:xfrm>
          <a:prstGeom prst="rect">
            <a:avLst/>
          </a:prstGeom>
          <a:noFill/>
        </p:spPr>
        <p:txBody>
          <a:bodyPr wrap="square" lIns="0" tIns="0" rIns="0" bIns="0" rtlCol="0">
            <a:spAutoFit/>
          </a:bodyPr>
          <a:lstStyle/>
          <a:p>
            <a:pPr algn="l">
              <a:spcAft>
                <a:spcPts val="600"/>
              </a:spcAft>
            </a:pPr>
            <a:r>
              <a:rPr lang="en-US" sz="1000" i="1" dirty="0">
                <a:solidFill>
                  <a:schemeClr val="tx2"/>
                </a:solidFill>
              </a:rPr>
              <a:t>Source: Forbes</a:t>
            </a:r>
            <a:endParaRPr lang="en-SG" sz="1000" i="1" dirty="0" err="1">
              <a:solidFill>
                <a:schemeClr val="tx2"/>
              </a:solidFill>
            </a:endParaRPr>
          </a:p>
        </p:txBody>
      </p:sp>
    </p:spTree>
    <p:extLst>
      <p:ext uri="{BB962C8B-B14F-4D97-AF65-F5344CB8AC3E}">
        <p14:creationId xmlns:p14="http://schemas.microsoft.com/office/powerpoint/2010/main" val="2097780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5068-C7FE-AD62-D1B4-3D63C0849DCF}"/>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E1E16FF-974C-BB93-EF38-3605E6802483}"/>
              </a:ext>
            </a:extLst>
          </p:cNvPr>
          <p:cNvSpPr>
            <a:spLocks noGrp="1"/>
          </p:cNvSpPr>
          <p:nvPr>
            <p:ph idx="1"/>
          </p:nvPr>
        </p:nvSpPr>
        <p:spPr>
          <a:xfrm>
            <a:off x="703027" y="1276985"/>
            <a:ext cx="10515600" cy="4742152"/>
          </a:xfrm>
        </p:spPr>
        <p:txBody>
          <a:bodyPr anchor="t">
            <a:noAutofit/>
          </a:bodyPr>
          <a:lstStyle/>
          <a:p>
            <a:pPr marL="461963" indent="-461963"/>
            <a:r>
              <a:rPr lang="en-US" altLang="ja-JP" sz="2400" dirty="0">
                <a:solidFill>
                  <a:srgbClr val="002060"/>
                </a:solidFill>
                <a:latin typeface="Inter"/>
              </a:rPr>
              <a:t>Insider threats are cybersecurity threats that originate with authorized users, such as employees, contractors and business partners, who intentionally or accidentally misuse their legitimate access, or have their accounts hijacked by cybercriminals </a:t>
            </a:r>
            <a:r>
              <a:rPr lang="en-US" altLang="ja-JP" sz="1600" dirty="0">
                <a:solidFill>
                  <a:srgbClr val="002060"/>
                </a:solidFill>
                <a:latin typeface="Inter"/>
              </a:rPr>
              <a:t>(From IBM website)</a:t>
            </a:r>
            <a:r>
              <a:rPr lang="en-US" altLang="ja-JP" sz="2400" dirty="0">
                <a:solidFill>
                  <a:srgbClr val="002060"/>
                </a:solidFill>
                <a:latin typeface="Inter"/>
              </a:rPr>
              <a:t>.</a:t>
            </a:r>
            <a:endParaRPr kumimoji="1" lang="en-US" altLang="ja-JP" sz="2400" dirty="0">
              <a:solidFill>
                <a:srgbClr val="002060"/>
              </a:solidFill>
              <a:latin typeface="Inter"/>
            </a:endParaRPr>
          </a:p>
          <a:p>
            <a:pPr marL="461963" indent="-461963"/>
            <a:r>
              <a:rPr kumimoji="1" lang="en-US" altLang="ja-JP" sz="2400" dirty="0">
                <a:solidFill>
                  <a:srgbClr val="002060"/>
                </a:solidFill>
                <a:latin typeface="Inter"/>
              </a:rPr>
              <a:t>Malicious insiders have a distinct advantage over external cyber attackers due to their access to specific data and their familiarity with the organization's systems.</a:t>
            </a:r>
          </a:p>
          <a:p>
            <a:pPr marL="461963" indent="-461963"/>
            <a:r>
              <a:rPr kumimoji="1" lang="en-US" altLang="ja-JP" sz="2400" dirty="0">
                <a:solidFill>
                  <a:srgbClr val="002060"/>
                </a:solidFill>
                <a:latin typeface="Inter"/>
              </a:rPr>
              <a:t>Insider threats are the cause of most IP theft. </a:t>
            </a:r>
          </a:p>
          <a:p>
            <a:pPr marL="461963" indent="-461963"/>
            <a:r>
              <a:rPr kumimoji="1" lang="en-US" altLang="ja-JP" sz="2400" dirty="0">
                <a:solidFill>
                  <a:srgbClr val="002060"/>
                </a:solidFill>
                <a:latin typeface="Inter"/>
              </a:rPr>
              <a:t>Traditional cybersecurity measures often focus on external threats, leaving the organization vulnerable to insider threats.</a:t>
            </a:r>
          </a:p>
          <a:p>
            <a:pPr marL="461963" indent="-461963"/>
            <a:r>
              <a:rPr kumimoji="1" lang="en-US" altLang="ja-JP" sz="2400" dirty="0">
                <a:solidFill>
                  <a:srgbClr val="002060"/>
                </a:solidFill>
                <a:latin typeface="Inter"/>
              </a:rPr>
              <a:t>The unwitting employee who leaks.</a:t>
            </a:r>
          </a:p>
          <a:p>
            <a:pPr marL="461963" indent="-461963"/>
            <a:endParaRPr kumimoji="1" lang="en-US" altLang="ja-JP" sz="2400" dirty="0">
              <a:solidFill>
                <a:srgbClr val="002060"/>
              </a:solidFill>
              <a:latin typeface="Inter"/>
            </a:endParaRPr>
          </a:p>
          <a:p>
            <a:endParaRPr kumimoji="1" lang="en-US" altLang="ja-JP" sz="2400" dirty="0">
              <a:solidFill>
                <a:srgbClr val="002060"/>
              </a:solidFill>
              <a:latin typeface="Inter"/>
            </a:endParaRPr>
          </a:p>
        </p:txBody>
      </p:sp>
      <p:sp>
        <p:nvSpPr>
          <p:cNvPr id="6" name="Title 3">
            <a:extLst>
              <a:ext uri="{FF2B5EF4-FFF2-40B4-BE49-F238E27FC236}">
                <a16:creationId xmlns:a16="http://schemas.microsoft.com/office/drawing/2014/main" id="{503D937C-0B65-2748-5BEE-B2DAE8BCC915}"/>
              </a:ext>
            </a:extLst>
          </p:cNvPr>
          <p:cNvSpPr>
            <a:spLocks noGrp="1"/>
          </p:cNvSpPr>
          <p:nvPr>
            <p:ph type="title"/>
          </p:nvPr>
        </p:nvSpPr>
        <p:spPr>
          <a:xfrm>
            <a:off x="575400" y="57820"/>
            <a:ext cx="11041200" cy="862835"/>
          </a:xfrm>
        </p:spPr>
        <p:txBody>
          <a:bodyPr>
            <a:normAutofit/>
          </a:bodyPr>
          <a:lstStyle/>
          <a:p>
            <a:r>
              <a:rPr lang="en-GB" sz="4000" dirty="0">
                <a:solidFill>
                  <a:srgbClr val="002060"/>
                </a:solidFill>
              </a:rPr>
              <a:t>Employees – Insider Threats – Cybersecurity risks</a:t>
            </a:r>
          </a:p>
        </p:txBody>
      </p:sp>
    </p:spTree>
    <p:extLst>
      <p:ext uri="{BB962C8B-B14F-4D97-AF65-F5344CB8AC3E}">
        <p14:creationId xmlns:p14="http://schemas.microsoft.com/office/powerpoint/2010/main" val="4109668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950A8-2217-2371-C9C3-1CF83EDE66F4}"/>
              </a:ext>
            </a:extLst>
          </p:cNvPr>
          <p:cNvSpPr>
            <a:spLocks noGrp="1"/>
          </p:cNvSpPr>
          <p:nvPr/>
        </p:nvSpPr>
        <p:spPr bwMode="gray">
          <a:xfrm>
            <a:off x="576001" y="1200026"/>
            <a:ext cx="10883420" cy="5426551"/>
          </a:xfrm>
          <a:prstGeom prst="rect">
            <a:avLst/>
          </a:prstGeom>
        </p:spPr>
        <p:txBody>
          <a:bodyPr vert="horz" wrap="square" lIns="0" tIns="0" rIns="0" bIns="0" rtlCol="0">
            <a:noAutofit/>
          </a:bodyPr>
          <a:lstStyle>
            <a:lvl1pPr marL="243834" indent="-243834" algn="l" defTabSz="609585" rtl="0" eaLnBrk="1" latinLnBrk="0" hangingPunct="1">
              <a:spcBef>
                <a:spcPts val="1333"/>
              </a:spcBef>
              <a:buClr>
                <a:schemeClr val="tx2"/>
              </a:buClr>
              <a:buFont typeface="Arial"/>
              <a:buChar char="•"/>
              <a:defRPr sz="2000" kern="1200">
                <a:solidFill>
                  <a:srgbClr val="565A5C"/>
                </a:solidFill>
                <a:latin typeface="+mn-lt"/>
                <a:ea typeface="+mn-ea"/>
                <a:cs typeface="Arial" pitchFamily="34" charset="0"/>
              </a:defRPr>
            </a:lvl1pPr>
            <a:lvl2pPr marL="487668" indent="-244794" algn="l" defTabSz="609585" rtl="0" eaLnBrk="1" latinLnBrk="0" hangingPunct="1">
              <a:spcBef>
                <a:spcPts val="800"/>
              </a:spcBef>
              <a:buClr>
                <a:srgbClr val="565A5C"/>
              </a:buClr>
              <a:buFont typeface="Arial" pitchFamily="34" charset="0"/>
              <a:buChar char="•"/>
              <a:defRPr sz="1733" kern="1200">
                <a:solidFill>
                  <a:srgbClr val="565A5C"/>
                </a:solidFill>
                <a:latin typeface="+mn-lt"/>
                <a:ea typeface="+mn-ea"/>
                <a:cs typeface="Arial" pitchFamily="34" charset="0"/>
              </a:defRPr>
            </a:lvl2pPr>
            <a:lvl3pPr marL="734382" indent="-243834" algn="l" defTabSz="609585" rtl="0" eaLnBrk="1" latinLnBrk="0" hangingPunct="1">
              <a:spcBef>
                <a:spcPts val="533"/>
              </a:spcBef>
              <a:buClr>
                <a:schemeClr val="tx1"/>
              </a:buClr>
              <a:buFont typeface="Arial" pitchFamily="34" charset="0"/>
              <a:buChar char="•"/>
              <a:defRPr sz="1467" kern="1200">
                <a:solidFill>
                  <a:srgbClr val="565A5C"/>
                </a:solidFill>
                <a:latin typeface="+mn-lt"/>
                <a:ea typeface="+mn-ea"/>
                <a:cs typeface="Arial" pitchFamily="34" charset="0"/>
              </a:defRPr>
            </a:lvl3pPr>
            <a:lvl4pPr marL="979176" indent="-243834" algn="l" defTabSz="609585"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4pPr>
            <a:lvl5pPr marL="1223969" indent="-243834" algn="l" defTabSz="609585" rtl="0" eaLnBrk="1" latinLnBrk="0" hangingPunct="1">
              <a:spcBef>
                <a:spcPts val="400"/>
              </a:spcBef>
              <a:buClr>
                <a:schemeClr val="tx1"/>
              </a:buClr>
              <a:buFont typeface="Arial" pitchFamily="34" charset="0"/>
              <a:buChar char="•"/>
              <a:defRPr sz="1333" kern="1200">
                <a:solidFill>
                  <a:srgbClr val="565A5C"/>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GB" sz="1600" b="1" dirty="0"/>
          </a:p>
          <a:p>
            <a:r>
              <a:rPr lang="en-GB" sz="2400" b="1" dirty="0"/>
              <a:t>Technical measures</a:t>
            </a:r>
          </a:p>
          <a:p>
            <a:r>
              <a:rPr lang="en-GB" sz="2400" b="1" dirty="0"/>
              <a:t>Non-technical measures</a:t>
            </a:r>
          </a:p>
          <a:p>
            <a:pPr lvl="1"/>
            <a:r>
              <a:rPr lang="en-GB" sz="2400" dirty="0"/>
              <a:t>Employee training</a:t>
            </a:r>
          </a:p>
          <a:p>
            <a:pPr lvl="1"/>
            <a:r>
              <a:rPr lang="en-US" sz="2400" dirty="0"/>
              <a:t>Employee policies</a:t>
            </a:r>
            <a:endParaRPr lang="en-SG" sz="2400" dirty="0"/>
          </a:p>
          <a:p>
            <a:pPr lvl="1"/>
            <a:r>
              <a:rPr lang="en-GB" sz="2400" dirty="0"/>
              <a:t>Cybersecurity insurance</a:t>
            </a:r>
          </a:p>
          <a:p>
            <a:pPr lvl="1"/>
            <a:r>
              <a:rPr lang="en-GB" sz="2400" dirty="0"/>
              <a:t>Vendor controls </a:t>
            </a:r>
          </a:p>
          <a:p>
            <a:pPr marL="0" indent="0">
              <a:buNone/>
            </a:pPr>
            <a:endParaRPr lang="en-GB" b="1" i="1" dirty="0"/>
          </a:p>
          <a:p>
            <a:pPr marL="242874" lvl="1" indent="0">
              <a:buNone/>
            </a:pPr>
            <a:endParaRPr lang="en-GB" sz="1800" dirty="0"/>
          </a:p>
          <a:p>
            <a:endParaRPr lang="en-GB" sz="2800" dirty="0"/>
          </a:p>
          <a:p>
            <a:endParaRPr lang="en-GB" sz="2800" dirty="0"/>
          </a:p>
        </p:txBody>
      </p:sp>
      <p:sp>
        <p:nvSpPr>
          <p:cNvPr id="7" name="Title 3">
            <a:extLst>
              <a:ext uri="{FF2B5EF4-FFF2-40B4-BE49-F238E27FC236}">
                <a16:creationId xmlns:a16="http://schemas.microsoft.com/office/drawing/2014/main" id="{5014DFB4-DBEE-B673-EB99-6BF69D05AE44}"/>
              </a:ext>
            </a:extLst>
          </p:cNvPr>
          <p:cNvSpPr>
            <a:spLocks noGrp="1"/>
          </p:cNvSpPr>
          <p:nvPr>
            <p:ph type="title"/>
          </p:nvPr>
        </p:nvSpPr>
        <p:spPr>
          <a:xfrm>
            <a:off x="655513" y="330604"/>
            <a:ext cx="11041200" cy="577785"/>
          </a:xfrm>
        </p:spPr>
        <p:txBody>
          <a:bodyPr>
            <a:normAutofit fontScale="90000"/>
          </a:bodyPr>
          <a:lstStyle/>
          <a:p>
            <a:r>
              <a:rPr lang="en-GB" dirty="0">
                <a:solidFill>
                  <a:srgbClr val="002060"/>
                </a:solidFill>
              </a:rPr>
              <a:t>Enhancing Cybersecurity</a:t>
            </a:r>
          </a:p>
        </p:txBody>
      </p:sp>
      <p:sp>
        <p:nvSpPr>
          <p:cNvPr id="3" name="Slide Number Placeholder 9">
            <a:extLst>
              <a:ext uri="{FF2B5EF4-FFF2-40B4-BE49-F238E27FC236}">
                <a16:creationId xmlns:a16="http://schemas.microsoft.com/office/drawing/2014/main" id="{66016358-6B7B-C290-7E1F-FE8EE346F6F3}"/>
              </a:ext>
            </a:extLst>
          </p:cNvPr>
          <p:cNvSpPr>
            <a:spLocks noGrp="1"/>
          </p:cNvSpPr>
          <p:nvPr>
            <p:ph type="sldNum" sz="quarter" idx="16"/>
          </p:nvPr>
        </p:nvSpPr>
        <p:spPr>
          <a:xfrm>
            <a:off x="10961688" y="6469200"/>
            <a:ext cx="655512" cy="180000"/>
          </a:xfrm>
        </p:spPr>
        <p:txBody>
          <a:bodyPr/>
          <a:lstStyle/>
          <a:p>
            <a:fld id="{23AA811B-2EBD-4900-905E-5BE206449611}" type="slidenum">
              <a:rPr lang="en-GB" smtClean="0"/>
              <a:pPr/>
              <a:t>12</a:t>
            </a:fld>
            <a:endParaRPr lang="en-GB" dirty="0"/>
          </a:p>
        </p:txBody>
      </p:sp>
    </p:spTree>
    <p:extLst>
      <p:ext uri="{BB962C8B-B14F-4D97-AF65-F5344CB8AC3E}">
        <p14:creationId xmlns:p14="http://schemas.microsoft.com/office/powerpoint/2010/main" val="152195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2306-3FCA-899A-E192-A437992EDE2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446E971-BD8A-FC9B-464E-BA0B6CA3815A}"/>
              </a:ext>
            </a:extLst>
          </p:cNvPr>
          <p:cNvSpPr>
            <a:spLocks noGrp="1"/>
          </p:cNvSpPr>
          <p:nvPr>
            <p:ph type="title"/>
          </p:nvPr>
        </p:nvSpPr>
        <p:spPr>
          <a:xfrm>
            <a:off x="838200" y="365125"/>
            <a:ext cx="10515600" cy="867327"/>
          </a:xfrm>
        </p:spPr>
        <p:txBody>
          <a:bodyPr>
            <a:normAutofit/>
          </a:bodyPr>
          <a:lstStyle/>
          <a:p>
            <a:r>
              <a:rPr lang="en-US" altLang="ja-JP" sz="4000" dirty="0">
                <a:solidFill>
                  <a:srgbClr val="002060"/>
                </a:solidFill>
              </a:rPr>
              <a:t>Characteristics of IP</a:t>
            </a:r>
            <a:r>
              <a:rPr lang="ja-JP" altLang="en-US" sz="4000" dirty="0">
                <a:solidFill>
                  <a:srgbClr val="002060"/>
                </a:solidFill>
              </a:rPr>
              <a:t> </a:t>
            </a:r>
            <a:r>
              <a:rPr lang="en-US" altLang="ja-JP" sz="4000" dirty="0">
                <a:solidFill>
                  <a:srgbClr val="002060"/>
                </a:solidFill>
              </a:rPr>
              <a:t>in connection with </a:t>
            </a:r>
            <a:r>
              <a:rPr lang="en-US" altLang="ja-JP" sz="4000" dirty="0" err="1">
                <a:solidFill>
                  <a:srgbClr val="002060"/>
                </a:solidFill>
              </a:rPr>
              <a:t>DataLeaks</a:t>
            </a:r>
            <a:endParaRPr lang="ja-JP" altLang="en-US" sz="4000" dirty="0">
              <a:solidFill>
                <a:srgbClr val="002060"/>
              </a:solidFill>
            </a:endParaRPr>
          </a:p>
        </p:txBody>
      </p:sp>
      <p:sp>
        <p:nvSpPr>
          <p:cNvPr id="3" name="コンテンツ プレースホルダー 2">
            <a:extLst>
              <a:ext uri="{FF2B5EF4-FFF2-40B4-BE49-F238E27FC236}">
                <a16:creationId xmlns:a16="http://schemas.microsoft.com/office/drawing/2014/main" id="{F285B812-7D31-4BC3-C570-5D3F24557B12}"/>
              </a:ext>
            </a:extLst>
          </p:cNvPr>
          <p:cNvSpPr>
            <a:spLocks noGrp="1"/>
          </p:cNvSpPr>
          <p:nvPr>
            <p:ph idx="1"/>
          </p:nvPr>
        </p:nvSpPr>
        <p:spPr>
          <a:xfrm>
            <a:off x="838200" y="1531427"/>
            <a:ext cx="10515600" cy="4351338"/>
          </a:xfrm>
        </p:spPr>
        <p:txBody>
          <a:bodyPr>
            <a:normAutofit fontScale="85000" lnSpcReduction="20000"/>
          </a:bodyPr>
          <a:lstStyle/>
          <a:p>
            <a:pPr>
              <a:buFont typeface="Wingdings" panose="05000000000000000000" pitchFamily="2" charset="2"/>
              <a:buChar char="Ø"/>
            </a:pPr>
            <a:r>
              <a:rPr kumimoji="1" lang="en-US" altLang="ja-JP" sz="3200" b="1" dirty="0">
                <a:solidFill>
                  <a:srgbClr val="0070C0"/>
                </a:solidFill>
                <a:latin typeface="inherit"/>
              </a:rPr>
              <a:t>Intangibility</a:t>
            </a:r>
          </a:p>
          <a:p>
            <a:pPr marL="0" indent="0">
              <a:buNone/>
            </a:pPr>
            <a:r>
              <a:rPr kumimoji="1" lang="en-US" altLang="ja-JP" sz="2600" dirty="0">
                <a:solidFill>
                  <a:srgbClr val="002060"/>
                </a:solidFill>
                <a:latin typeface="inherit"/>
              </a:rPr>
              <a:t>IP is an intangible asset that can be possessed as digital data, which can be easily accessed and copied without adequate safeguards.</a:t>
            </a:r>
          </a:p>
          <a:p>
            <a:pPr>
              <a:buFont typeface="Wingdings" panose="05000000000000000000" pitchFamily="2" charset="2"/>
              <a:buChar char="Ø"/>
            </a:pPr>
            <a:r>
              <a:rPr kumimoji="1" lang="en-US" altLang="ja-JP" sz="3200" b="1" dirty="0">
                <a:solidFill>
                  <a:srgbClr val="00B050"/>
                </a:solidFill>
                <a:latin typeface="inherit"/>
              </a:rPr>
              <a:t>Openness (Traditional IP rights)</a:t>
            </a:r>
          </a:p>
          <a:p>
            <a:pPr marL="0" indent="0">
              <a:buNone/>
            </a:pPr>
            <a:r>
              <a:rPr kumimoji="1" lang="en-US" altLang="ja-JP" sz="2600" dirty="0">
                <a:solidFill>
                  <a:srgbClr val="002060"/>
                </a:solidFill>
                <a:latin typeface="inherit"/>
              </a:rPr>
              <a:t>The acquisition of IP rights is inherently accompanied by the disclosure of those rights. Published IP information, </a:t>
            </a:r>
            <a:r>
              <a:rPr lang="en-US" altLang="ja-JP" sz="2600" dirty="0">
                <a:solidFill>
                  <a:srgbClr val="002060"/>
                </a:solidFill>
                <a:latin typeface="inherit"/>
              </a:rPr>
              <a:t>typically </a:t>
            </a:r>
            <a:r>
              <a:rPr kumimoji="1" lang="en-US" altLang="ja-JP" sz="2600" dirty="0">
                <a:solidFill>
                  <a:srgbClr val="002060"/>
                </a:solidFill>
                <a:latin typeface="inherit"/>
              </a:rPr>
              <a:t>patent publications, can be easily accessed and copied by anyone. As far as published IP rights are concerned, data leaks do not result in IP theft; however, data leaks involving copyrighted material may constitute copyright infringement. </a:t>
            </a:r>
            <a:r>
              <a:rPr kumimoji="1" lang="en-US" altLang="ja-JP" sz="2600" b="1" dirty="0">
                <a:solidFill>
                  <a:srgbClr val="002060"/>
                </a:solidFill>
                <a:latin typeface="inherit"/>
              </a:rPr>
              <a:t>Published IP rights (patents, designs, trademarks, copyrights) are generally robust against data leaks</a:t>
            </a:r>
            <a:r>
              <a:rPr kumimoji="1" lang="en-US" altLang="ja-JP" sz="2600" dirty="0">
                <a:solidFill>
                  <a:srgbClr val="002060"/>
                </a:solidFill>
                <a:latin typeface="inherit"/>
              </a:rPr>
              <a:t>.</a:t>
            </a:r>
          </a:p>
          <a:p>
            <a:pPr>
              <a:buFont typeface="Wingdings" panose="05000000000000000000" pitchFamily="2" charset="2"/>
              <a:buChar char="Ø"/>
            </a:pPr>
            <a:r>
              <a:rPr kumimoji="1" lang="en-US" altLang="ja-JP" sz="3200" b="1" dirty="0">
                <a:solidFill>
                  <a:srgbClr val="FF0000"/>
                </a:solidFill>
                <a:latin typeface="inherit"/>
              </a:rPr>
              <a:t>Confidentiality (Trade secrets)</a:t>
            </a:r>
          </a:p>
          <a:p>
            <a:pPr marL="0" indent="0">
              <a:buNone/>
            </a:pPr>
            <a:r>
              <a:rPr kumimoji="1" lang="en-US" altLang="ja-JP" sz="2600" dirty="0">
                <a:solidFill>
                  <a:srgbClr val="002060"/>
                </a:solidFill>
                <a:latin typeface="inherit"/>
              </a:rPr>
              <a:t>Who owns what trade secrets </a:t>
            </a:r>
            <a:r>
              <a:rPr lang="en-US" altLang="ja-JP" sz="2600" dirty="0">
                <a:solidFill>
                  <a:srgbClr val="002060"/>
                </a:solidFill>
                <a:latin typeface="inherit"/>
              </a:rPr>
              <a:t>is a black box. </a:t>
            </a:r>
            <a:r>
              <a:rPr kumimoji="1" lang="en-US" altLang="ja-JP" sz="2600" dirty="0">
                <a:solidFill>
                  <a:srgbClr val="002060"/>
                </a:solidFill>
                <a:latin typeface="inherit"/>
              </a:rPr>
              <a:t>Trade secrets lose their value when they are disclosed. </a:t>
            </a:r>
            <a:r>
              <a:rPr kumimoji="1" lang="en-US" altLang="ja-JP" sz="2600" b="1" dirty="0">
                <a:solidFill>
                  <a:srgbClr val="002060"/>
                </a:solidFill>
                <a:latin typeface="inherit"/>
              </a:rPr>
              <a:t>Trade secrets are the most vulnerable to IP theft and data leaks.</a:t>
            </a:r>
            <a:endParaRPr kumimoji="1" lang="en-US" altLang="ja-JP" sz="2600" b="1" dirty="0">
              <a:solidFill>
                <a:srgbClr val="002060"/>
              </a:solidFill>
            </a:endParaRPr>
          </a:p>
        </p:txBody>
      </p:sp>
    </p:spTree>
    <p:extLst>
      <p:ext uri="{BB962C8B-B14F-4D97-AF65-F5344CB8AC3E}">
        <p14:creationId xmlns:p14="http://schemas.microsoft.com/office/powerpoint/2010/main" val="4043264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EF71-B99F-4A36-F368-D5DD89B7DBD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05D279-FAA2-C77B-A17D-9667ADC918A7}"/>
              </a:ext>
            </a:extLst>
          </p:cNvPr>
          <p:cNvSpPr>
            <a:spLocks noGrp="1"/>
          </p:cNvSpPr>
          <p:nvPr>
            <p:ph type="title"/>
          </p:nvPr>
        </p:nvSpPr>
        <p:spPr>
          <a:xfrm>
            <a:off x="838200" y="166477"/>
            <a:ext cx="10515600" cy="757186"/>
          </a:xfrm>
        </p:spPr>
        <p:txBody>
          <a:bodyPr/>
          <a:lstStyle/>
          <a:p>
            <a:r>
              <a:rPr lang="en-US" altLang="ja-JP" sz="4000" dirty="0">
                <a:solidFill>
                  <a:srgbClr val="002060"/>
                </a:solidFill>
              </a:rPr>
              <a:t>Invention and Data Leaks</a:t>
            </a:r>
            <a:endParaRPr lang="ja-JP" altLang="en-US" sz="4000" dirty="0">
              <a:solidFill>
                <a:srgbClr val="002060"/>
              </a:solidFill>
            </a:endParaRPr>
          </a:p>
        </p:txBody>
      </p:sp>
      <p:grpSp>
        <p:nvGrpSpPr>
          <p:cNvPr id="11" name="Group 10">
            <a:extLst>
              <a:ext uri="{FF2B5EF4-FFF2-40B4-BE49-F238E27FC236}">
                <a16:creationId xmlns:a16="http://schemas.microsoft.com/office/drawing/2014/main" id="{3C8DCC96-AEC0-9E99-252D-56BFEF175CE0}"/>
              </a:ext>
            </a:extLst>
          </p:cNvPr>
          <p:cNvGrpSpPr/>
          <p:nvPr/>
        </p:nvGrpSpPr>
        <p:grpSpPr>
          <a:xfrm>
            <a:off x="768483" y="1116283"/>
            <a:ext cx="10458749" cy="4866172"/>
            <a:chOff x="696921" y="1434335"/>
            <a:chExt cx="10458749" cy="4866172"/>
          </a:xfrm>
        </p:grpSpPr>
        <p:cxnSp>
          <p:nvCxnSpPr>
            <p:cNvPr id="12" name="直線矢印コネクタ 11">
              <a:extLst>
                <a:ext uri="{FF2B5EF4-FFF2-40B4-BE49-F238E27FC236}">
                  <a16:creationId xmlns:a16="http://schemas.microsoft.com/office/drawing/2014/main" id="{CF4F418D-6253-306A-23FE-DEE9FEFCC426}"/>
                </a:ext>
              </a:extLst>
            </p:cNvPr>
            <p:cNvCxnSpPr>
              <a:cxnSpLocks/>
            </p:cNvCxnSpPr>
            <p:nvPr/>
          </p:nvCxnSpPr>
          <p:spPr>
            <a:xfrm>
              <a:off x="838200" y="2227306"/>
              <a:ext cx="984964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2EB318A8-72F1-E72A-076A-9AE288409CAA}"/>
                </a:ext>
              </a:extLst>
            </p:cNvPr>
            <p:cNvCxnSpPr/>
            <p:nvPr/>
          </p:nvCxnSpPr>
          <p:spPr>
            <a:xfrm>
              <a:off x="4409452" y="1956130"/>
              <a:ext cx="0" cy="533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943EF083-5971-6858-92AB-D44BD438AF99}"/>
                </a:ext>
              </a:extLst>
            </p:cNvPr>
            <p:cNvCxnSpPr/>
            <p:nvPr/>
          </p:nvCxnSpPr>
          <p:spPr>
            <a:xfrm>
              <a:off x="7501992" y="1989997"/>
              <a:ext cx="0" cy="5334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F7A178C4-4963-9627-3156-3899C017549E}"/>
                </a:ext>
              </a:extLst>
            </p:cNvPr>
            <p:cNvCxnSpPr/>
            <p:nvPr/>
          </p:nvCxnSpPr>
          <p:spPr>
            <a:xfrm>
              <a:off x="9615327" y="1989997"/>
              <a:ext cx="0" cy="53340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7" name="正方形/長方形 16">
              <a:extLst>
                <a:ext uri="{FF2B5EF4-FFF2-40B4-BE49-F238E27FC236}">
                  <a16:creationId xmlns:a16="http://schemas.microsoft.com/office/drawing/2014/main" id="{9EF945A6-80CA-CA53-CAF5-C74B441E5150}"/>
                </a:ext>
              </a:extLst>
            </p:cNvPr>
            <p:cNvSpPr/>
            <p:nvPr/>
          </p:nvSpPr>
          <p:spPr>
            <a:xfrm>
              <a:off x="4121585" y="1434335"/>
              <a:ext cx="812800" cy="387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inherit"/>
                </a:rPr>
                <a:t>Filing</a:t>
              </a:r>
              <a:endParaRPr kumimoji="1" lang="ja-JP" altLang="en-US" dirty="0">
                <a:latin typeface="inherit"/>
              </a:endParaRPr>
            </a:p>
          </p:txBody>
        </p:sp>
        <p:sp>
          <p:nvSpPr>
            <p:cNvPr id="18" name="正方形/長方形 17">
              <a:extLst>
                <a:ext uri="{FF2B5EF4-FFF2-40B4-BE49-F238E27FC236}">
                  <a16:creationId xmlns:a16="http://schemas.microsoft.com/office/drawing/2014/main" id="{2B04A959-1560-005E-DB9F-9708426D7062}"/>
                </a:ext>
              </a:extLst>
            </p:cNvPr>
            <p:cNvSpPr/>
            <p:nvPr/>
          </p:nvSpPr>
          <p:spPr>
            <a:xfrm>
              <a:off x="6852213" y="1496134"/>
              <a:ext cx="1299557" cy="387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latin typeface="inherit"/>
                </a:rPr>
                <a:t>Published</a:t>
              </a:r>
              <a:endParaRPr kumimoji="1" lang="ja-JP" altLang="en-US" dirty="0">
                <a:latin typeface="inherit"/>
              </a:endParaRPr>
            </a:p>
          </p:txBody>
        </p:sp>
        <p:sp>
          <p:nvSpPr>
            <p:cNvPr id="19" name="正方形/長方形 18">
              <a:extLst>
                <a:ext uri="{FF2B5EF4-FFF2-40B4-BE49-F238E27FC236}">
                  <a16:creationId xmlns:a16="http://schemas.microsoft.com/office/drawing/2014/main" id="{43D6A3C7-C6BA-E33D-7CB9-D0EDAE2A2B1F}"/>
                </a:ext>
              </a:extLst>
            </p:cNvPr>
            <p:cNvSpPr/>
            <p:nvPr/>
          </p:nvSpPr>
          <p:spPr>
            <a:xfrm>
              <a:off x="8930912" y="1465557"/>
              <a:ext cx="1368829" cy="387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inherit"/>
                </a:rPr>
                <a:t>Registered</a:t>
              </a:r>
              <a:endParaRPr kumimoji="1" lang="ja-JP" altLang="en-US" dirty="0">
                <a:latin typeface="inherit"/>
              </a:endParaRPr>
            </a:p>
          </p:txBody>
        </p:sp>
        <p:cxnSp>
          <p:nvCxnSpPr>
            <p:cNvPr id="20" name="直線コネクタ 19">
              <a:extLst>
                <a:ext uri="{FF2B5EF4-FFF2-40B4-BE49-F238E27FC236}">
                  <a16:creationId xmlns:a16="http://schemas.microsoft.com/office/drawing/2014/main" id="{69FAEC46-2828-97B5-99DE-C4BD4B7B40DF}"/>
                </a:ext>
              </a:extLst>
            </p:cNvPr>
            <p:cNvCxnSpPr/>
            <p:nvPr/>
          </p:nvCxnSpPr>
          <p:spPr>
            <a:xfrm>
              <a:off x="978523" y="1956130"/>
              <a:ext cx="0" cy="53340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1" name="正方形/長方形 20">
              <a:extLst>
                <a:ext uri="{FF2B5EF4-FFF2-40B4-BE49-F238E27FC236}">
                  <a16:creationId xmlns:a16="http://schemas.microsoft.com/office/drawing/2014/main" id="{5D809D12-6C84-1A20-A4A9-A6FF64AF4DEA}"/>
                </a:ext>
              </a:extLst>
            </p:cNvPr>
            <p:cNvSpPr/>
            <p:nvPr/>
          </p:nvSpPr>
          <p:spPr>
            <a:xfrm>
              <a:off x="696921" y="1465557"/>
              <a:ext cx="1195338" cy="387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latin typeface="inherit"/>
                </a:rPr>
                <a:t>Invented</a:t>
              </a:r>
              <a:endParaRPr kumimoji="1" lang="ja-JP" altLang="en-US" dirty="0">
                <a:latin typeface="inherit"/>
              </a:endParaRPr>
            </a:p>
          </p:txBody>
        </p:sp>
        <p:sp>
          <p:nvSpPr>
            <p:cNvPr id="23" name="矢印: 左右 22">
              <a:extLst>
                <a:ext uri="{FF2B5EF4-FFF2-40B4-BE49-F238E27FC236}">
                  <a16:creationId xmlns:a16="http://schemas.microsoft.com/office/drawing/2014/main" id="{E0F0CE48-FBC7-7282-6521-87F1AD25D47B}"/>
                </a:ext>
              </a:extLst>
            </p:cNvPr>
            <p:cNvSpPr/>
            <p:nvPr/>
          </p:nvSpPr>
          <p:spPr>
            <a:xfrm>
              <a:off x="955801" y="2498483"/>
              <a:ext cx="3363072" cy="1911133"/>
            </a:xfrm>
            <a:prstGeom prst="leftRight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ja-JP" sz="2400" dirty="0">
                  <a:latin typeface="inherit"/>
                </a:rPr>
                <a:t>Most vulnerable</a:t>
              </a:r>
            </a:p>
            <a:p>
              <a:pPr algn="ctr"/>
              <a:r>
                <a:rPr kumimoji="1" lang="en-US" altLang="ja-JP" dirty="0">
                  <a:latin typeface="inherit"/>
                </a:rPr>
                <a:t>(Invention disclosure)</a:t>
              </a:r>
              <a:endParaRPr kumimoji="1" lang="ja-JP" altLang="en-US" dirty="0">
                <a:latin typeface="inherit"/>
              </a:endParaRPr>
            </a:p>
          </p:txBody>
        </p:sp>
        <p:sp>
          <p:nvSpPr>
            <p:cNvPr id="24" name="矢印: 左右 23">
              <a:extLst>
                <a:ext uri="{FF2B5EF4-FFF2-40B4-BE49-F238E27FC236}">
                  <a16:creationId xmlns:a16="http://schemas.microsoft.com/office/drawing/2014/main" id="{09D35EA8-9A1F-C40A-BE3D-BF85C3EDD2A9}"/>
                </a:ext>
              </a:extLst>
            </p:cNvPr>
            <p:cNvSpPr/>
            <p:nvPr/>
          </p:nvSpPr>
          <p:spPr>
            <a:xfrm>
              <a:off x="7589924" y="2436891"/>
              <a:ext cx="3565746" cy="1984218"/>
            </a:xfrm>
            <a:prstGeom prst="lef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inherit"/>
                </a:rPr>
                <a:t>L</a:t>
              </a:r>
              <a:r>
                <a:rPr kumimoji="1" lang="en-US" altLang="ja-JP" sz="2400" dirty="0">
                  <a:latin typeface="inherit"/>
                </a:rPr>
                <a:t>east vulnerable</a:t>
              </a:r>
            </a:p>
            <a:p>
              <a:pPr algn="ctr"/>
              <a:r>
                <a:rPr lang="en-US" altLang="ja-JP" dirty="0">
                  <a:latin typeface="inherit"/>
                </a:rPr>
                <a:t>(Published patent document)</a:t>
              </a:r>
              <a:endParaRPr kumimoji="1" lang="ja-JP" altLang="en-US" dirty="0">
                <a:latin typeface="inherit"/>
              </a:endParaRPr>
            </a:p>
          </p:txBody>
        </p:sp>
        <p:sp>
          <p:nvSpPr>
            <p:cNvPr id="5" name="矢印: 左右 4">
              <a:extLst>
                <a:ext uri="{FF2B5EF4-FFF2-40B4-BE49-F238E27FC236}">
                  <a16:creationId xmlns:a16="http://schemas.microsoft.com/office/drawing/2014/main" id="{4DEFE628-D678-A36F-4407-6877BBA5FD12}"/>
                </a:ext>
              </a:extLst>
            </p:cNvPr>
            <p:cNvSpPr/>
            <p:nvPr/>
          </p:nvSpPr>
          <p:spPr>
            <a:xfrm>
              <a:off x="4374199" y="2435314"/>
              <a:ext cx="3160398" cy="2015321"/>
            </a:xfrm>
            <a:prstGeom prst="lef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inherit"/>
                </a:rPr>
                <a:t>Less Vulnerable</a:t>
              </a:r>
            </a:p>
            <a:p>
              <a:pPr algn="ctr"/>
              <a:r>
                <a:rPr kumimoji="1" lang="en-US" altLang="ja-JP" dirty="0">
                  <a:latin typeface="inherit"/>
                </a:rPr>
                <a:t>(Unpublished patent document)</a:t>
              </a:r>
              <a:endParaRPr kumimoji="1" lang="ja-JP" altLang="en-US" dirty="0">
                <a:latin typeface="inherit"/>
              </a:endParaRPr>
            </a:p>
          </p:txBody>
        </p:sp>
        <p:sp>
          <p:nvSpPr>
            <p:cNvPr id="10" name="正方形/長方形 9">
              <a:extLst>
                <a:ext uri="{FF2B5EF4-FFF2-40B4-BE49-F238E27FC236}">
                  <a16:creationId xmlns:a16="http://schemas.microsoft.com/office/drawing/2014/main" id="{E0E3F4B5-731D-27BF-953E-B336D9121A94}"/>
                </a:ext>
              </a:extLst>
            </p:cNvPr>
            <p:cNvSpPr/>
            <p:nvPr/>
          </p:nvSpPr>
          <p:spPr>
            <a:xfrm>
              <a:off x="1499175" y="5406447"/>
              <a:ext cx="2505606" cy="8153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latin typeface="inherit"/>
                </a:rPr>
                <a:t>Risk of theft or losing novelty</a:t>
              </a:r>
              <a:endParaRPr kumimoji="1" lang="ja-JP" altLang="en-US" sz="2000" dirty="0">
                <a:latin typeface="inherit"/>
              </a:endParaRPr>
            </a:p>
          </p:txBody>
        </p:sp>
        <p:sp>
          <p:nvSpPr>
            <p:cNvPr id="7" name="矢印: 下 6">
              <a:extLst>
                <a:ext uri="{FF2B5EF4-FFF2-40B4-BE49-F238E27FC236}">
                  <a16:creationId xmlns:a16="http://schemas.microsoft.com/office/drawing/2014/main" id="{0C99B0DA-7448-B5F7-473E-B68DB231CB08}"/>
                </a:ext>
              </a:extLst>
            </p:cNvPr>
            <p:cNvSpPr/>
            <p:nvPr/>
          </p:nvSpPr>
          <p:spPr>
            <a:xfrm>
              <a:off x="1438875" y="4577079"/>
              <a:ext cx="2565906" cy="78788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inherit"/>
                </a:rPr>
                <a:t>Data leaks</a:t>
              </a:r>
              <a:endParaRPr kumimoji="1" lang="ja-JP" altLang="en-US" sz="2000" dirty="0">
                <a:latin typeface="inherit"/>
              </a:endParaRPr>
            </a:p>
          </p:txBody>
        </p:sp>
        <p:sp>
          <p:nvSpPr>
            <p:cNvPr id="4" name="矢印: 下 3">
              <a:extLst>
                <a:ext uri="{FF2B5EF4-FFF2-40B4-BE49-F238E27FC236}">
                  <a16:creationId xmlns:a16="http://schemas.microsoft.com/office/drawing/2014/main" id="{A4106ADE-5E3A-C6F4-08D7-AC75ACF27B04}"/>
                </a:ext>
              </a:extLst>
            </p:cNvPr>
            <p:cNvSpPr/>
            <p:nvPr/>
          </p:nvSpPr>
          <p:spPr>
            <a:xfrm>
              <a:off x="4762444" y="4649494"/>
              <a:ext cx="2505606" cy="78788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inherit"/>
                </a:rPr>
                <a:t>Data leaks</a:t>
              </a:r>
              <a:endParaRPr kumimoji="1" lang="ja-JP" altLang="en-US" sz="2000" dirty="0">
                <a:latin typeface="inherit"/>
              </a:endParaRPr>
            </a:p>
          </p:txBody>
        </p:sp>
        <p:sp>
          <p:nvSpPr>
            <p:cNvPr id="6" name="矢印: 下 5">
              <a:extLst>
                <a:ext uri="{FF2B5EF4-FFF2-40B4-BE49-F238E27FC236}">
                  <a16:creationId xmlns:a16="http://schemas.microsoft.com/office/drawing/2014/main" id="{EB398D1B-B887-4413-F066-418D6A3620C4}"/>
                </a:ext>
              </a:extLst>
            </p:cNvPr>
            <p:cNvSpPr/>
            <p:nvPr/>
          </p:nvSpPr>
          <p:spPr>
            <a:xfrm>
              <a:off x="8063680" y="4639953"/>
              <a:ext cx="2505605" cy="78788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inherit"/>
                </a:rPr>
                <a:t>Data leaks</a:t>
              </a:r>
              <a:endParaRPr kumimoji="1" lang="ja-JP" altLang="en-US" sz="2000" dirty="0">
                <a:latin typeface="inherit"/>
              </a:endParaRPr>
            </a:p>
          </p:txBody>
        </p:sp>
        <p:sp>
          <p:nvSpPr>
            <p:cNvPr id="8" name="正方形/長方形 7">
              <a:extLst>
                <a:ext uri="{FF2B5EF4-FFF2-40B4-BE49-F238E27FC236}">
                  <a16:creationId xmlns:a16="http://schemas.microsoft.com/office/drawing/2014/main" id="{B91BA747-CEB4-E433-CBE1-7C7B28FA7FE9}"/>
                </a:ext>
              </a:extLst>
            </p:cNvPr>
            <p:cNvSpPr/>
            <p:nvPr/>
          </p:nvSpPr>
          <p:spPr>
            <a:xfrm>
              <a:off x="4762444" y="5479212"/>
              <a:ext cx="2505606" cy="815354"/>
            </a:xfrm>
            <a:prstGeom prst="rect">
              <a:avLst/>
            </a:prstGeom>
            <a:solidFill>
              <a:srgbClr val="9898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ja-JP" sz="2000" dirty="0">
                  <a:latin typeface="inherit"/>
                </a:rPr>
                <a:t>No negative effect on a pending application</a:t>
              </a:r>
              <a:endParaRPr kumimoji="1" lang="ja-JP" altLang="en-US" sz="2000" dirty="0">
                <a:latin typeface="inherit"/>
              </a:endParaRPr>
            </a:p>
          </p:txBody>
        </p:sp>
        <p:sp>
          <p:nvSpPr>
            <p:cNvPr id="9" name="正方形/長方形 8">
              <a:extLst>
                <a:ext uri="{FF2B5EF4-FFF2-40B4-BE49-F238E27FC236}">
                  <a16:creationId xmlns:a16="http://schemas.microsoft.com/office/drawing/2014/main" id="{6182045A-CEA3-D301-3272-C3CB3DFFBE87}"/>
                </a:ext>
              </a:extLst>
            </p:cNvPr>
            <p:cNvSpPr/>
            <p:nvPr/>
          </p:nvSpPr>
          <p:spPr>
            <a:xfrm>
              <a:off x="8063681" y="5485153"/>
              <a:ext cx="2505606" cy="815354"/>
            </a:xfrm>
            <a:prstGeom prst="rect">
              <a:avLst/>
            </a:prstGeom>
            <a:solidFill>
              <a:srgbClr val="009EDE"/>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ja-JP" sz="2000" dirty="0">
                  <a:latin typeface="inherit"/>
                </a:rPr>
                <a:t>Nothing happens</a:t>
              </a:r>
              <a:endParaRPr kumimoji="1" lang="ja-JP" altLang="en-US" sz="2000" dirty="0">
                <a:latin typeface="inherit"/>
              </a:endParaRPr>
            </a:p>
          </p:txBody>
        </p:sp>
      </p:grpSp>
    </p:spTree>
    <p:extLst>
      <p:ext uri="{BB962C8B-B14F-4D97-AF65-F5344CB8AC3E}">
        <p14:creationId xmlns:p14="http://schemas.microsoft.com/office/powerpoint/2010/main" val="3123115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24E24-BE5B-6201-C22D-B2FCD27417F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87F869-E34E-DAA3-0650-E91CD2EC30F3}"/>
              </a:ext>
            </a:extLst>
          </p:cNvPr>
          <p:cNvSpPr>
            <a:spLocks noGrp="1"/>
          </p:cNvSpPr>
          <p:nvPr>
            <p:ph type="title"/>
          </p:nvPr>
        </p:nvSpPr>
        <p:spPr>
          <a:xfrm>
            <a:off x="838200" y="94780"/>
            <a:ext cx="10515600" cy="1325563"/>
          </a:xfrm>
        </p:spPr>
        <p:txBody>
          <a:bodyPr>
            <a:normAutofit/>
          </a:bodyPr>
          <a:lstStyle/>
          <a:p>
            <a:r>
              <a:rPr lang="en-US" altLang="ja-JP" sz="4000" dirty="0">
                <a:solidFill>
                  <a:srgbClr val="002060"/>
                </a:solidFill>
              </a:rPr>
              <a:t>Characteristics of IP</a:t>
            </a:r>
            <a:r>
              <a:rPr lang="ja-JP" altLang="en-US" sz="4000" dirty="0">
                <a:solidFill>
                  <a:srgbClr val="002060"/>
                </a:solidFill>
              </a:rPr>
              <a:t> </a:t>
            </a:r>
            <a:r>
              <a:rPr lang="en-US" altLang="ja-JP" sz="4000" dirty="0">
                <a:solidFill>
                  <a:srgbClr val="002060"/>
                </a:solidFill>
              </a:rPr>
              <a:t>in connection with Online IP Infringement</a:t>
            </a:r>
            <a:endParaRPr lang="ja-JP" altLang="en-US" sz="4000" dirty="0">
              <a:solidFill>
                <a:srgbClr val="002060"/>
              </a:solidFill>
            </a:endParaRPr>
          </a:p>
        </p:txBody>
      </p:sp>
      <p:sp>
        <p:nvSpPr>
          <p:cNvPr id="3" name="コンテンツ プレースホルダー 2">
            <a:extLst>
              <a:ext uri="{FF2B5EF4-FFF2-40B4-BE49-F238E27FC236}">
                <a16:creationId xmlns:a16="http://schemas.microsoft.com/office/drawing/2014/main" id="{8E9D004D-D7B3-EFD2-DD92-8AD9F7B3878E}"/>
              </a:ext>
            </a:extLst>
          </p:cNvPr>
          <p:cNvSpPr>
            <a:spLocks noGrp="1"/>
          </p:cNvSpPr>
          <p:nvPr>
            <p:ph idx="1"/>
          </p:nvPr>
        </p:nvSpPr>
        <p:spPr/>
        <p:txBody>
          <a:bodyPr>
            <a:normAutofit fontScale="85000" lnSpcReduction="20000"/>
          </a:bodyPr>
          <a:lstStyle/>
          <a:p>
            <a:pPr>
              <a:buFont typeface="Wingdings" panose="05000000000000000000" pitchFamily="2" charset="2"/>
              <a:buChar char="Ø"/>
            </a:pPr>
            <a:r>
              <a:rPr lang="en-US" altLang="ja-JP" sz="3200" b="1" dirty="0">
                <a:solidFill>
                  <a:srgbClr val="0070C0"/>
                </a:solidFill>
                <a:latin typeface="inherit"/>
              </a:rPr>
              <a:t>Principle of Territoriality</a:t>
            </a:r>
            <a:endParaRPr kumimoji="1" lang="en-US" altLang="ja-JP" sz="3200" b="1" dirty="0">
              <a:solidFill>
                <a:srgbClr val="0070C0"/>
              </a:solidFill>
              <a:latin typeface="inherit"/>
            </a:endParaRPr>
          </a:p>
          <a:p>
            <a:r>
              <a:rPr kumimoji="1" lang="en-US" altLang="ja-JP" sz="2600" dirty="0">
                <a:solidFill>
                  <a:srgbClr val="002060"/>
                </a:solidFill>
                <a:latin typeface="inherit"/>
              </a:rPr>
              <a:t>The principle of territoriality in intellectual property law holds that intellectual property rights are limited to the territory of the country where they have been granted.</a:t>
            </a:r>
          </a:p>
          <a:p>
            <a:pPr>
              <a:buFont typeface="Wingdings" panose="05000000000000000000" pitchFamily="2" charset="2"/>
              <a:buChar char="Ø"/>
            </a:pPr>
            <a:r>
              <a:rPr lang="en-US" altLang="ja-JP" sz="3300" b="1" dirty="0">
                <a:solidFill>
                  <a:srgbClr val="00B050"/>
                </a:solidFill>
                <a:latin typeface="inherit"/>
              </a:rPr>
              <a:t>Cyberspace</a:t>
            </a:r>
          </a:p>
          <a:p>
            <a:r>
              <a:rPr kumimoji="1" lang="en-US" altLang="ja-JP" sz="2600" dirty="0">
                <a:solidFill>
                  <a:srgbClr val="002060"/>
                </a:solidFill>
                <a:latin typeface="inherit"/>
              </a:rPr>
              <a:t>The world is going digital, and cyberspace is becoming a major business platform.</a:t>
            </a:r>
          </a:p>
          <a:p>
            <a:pPr>
              <a:buFont typeface="Wingdings" panose="05000000000000000000" pitchFamily="2" charset="2"/>
              <a:buChar char="Ø"/>
            </a:pPr>
            <a:r>
              <a:rPr kumimoji="1" lang="en-US" altLang="ja-JP" sz="3200" b="1" dirty="0">
                <a:solidFill>
                  <a:srgbClr val="FF0000"/>
                </a:solidFill>
                <a:latin typeface="inherit"/>
              </a:rPr>
              <a:t>Where is the location of cyberspace?</a:t>
            </a:r>
          </a:p>
          <a:p>
            <a:r>
              <a:rPr kumimoji="1" lang="en-US" altLang="ja-JP" sz="2600" dirty="0">
                <a:solidFill>
                  <a:srgbClr val="002060"/>
                </a:solidFill>
                <a:latin typeface="inherit"/>
              </a:rPr>
              <a:t>Can the locations of hardware devices that constitute cyberspace be regarded as the location of cyberspace?</a:t>
            </a:r>
          </a:p>
          <a:p>
            <a:r>
              <a:rPr kumimoji="1" lang="en-US" altLang="ja-JP" sz="2600" dirty="0">
                <a:solidFill>
                  <a:srgbClr val="002060"/>
                </a:solidFill>
                <a:latin typeface="inherit"/>
              </a:rPr>
              <a:t>Patent claims define the hardware elements of a system, so the locations of hardware devices can serve as clues to determine patent infringement, although extraterritoriality is another issue.</a:t>
            </a:r>
          </a:p>
          <a:p>
            <a:r>
              <a:rPr kumimoji="1" lang="en-US" altLang="ja-JP" sz="2600" dirty="0">
                <a:solidFill>
                  <a:srgbClr val="002060"/>
                </a:solidFill>
                <a:latin typeface="inherit"/>
              </a:rPr>
              <a:t>What about copyright infringement and trademark infringement that occur in cyberspace?</a:t>
            </a:r>
          </a:p>
        </p:txBody>
      </p:sp>
    </p:spTree>
    <p:extLst>
      <p:ext uri="{BB962C8B-B14F-4D97-AF65-F5344CB8AC3E}">
        <p14:creationId xmlns:p14="http://schemas.microsoft.com/office/powerpoint/2010/main" val="133347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C1971-2F7B-9C46-500E-D8FCB49A1EA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20B6D5B-BF79-FF5A-E249-F8FE47738343}"/>
              </a:ext>
            </a:extLst>
          </p:cNvPr>
          <p:cNvSpPr>
            <a:spLocks noGrp="1"/>
          </p:cNvSpPr>
          <p:nvPr>
            <p:ph type="title"/>
          </p:nvPr>
        </p:nvSpPr>
        <p:spPr>
          <a:xfrm>
            <a:off x="838200" y="365125"/>
            <a:ext cx="10515600" cy="668545"/>
          </a:xfrm>
        </p:spPr>
        <p:txBody>
          <a:bodyPr anchor="b">
            <a:normAutofit/>
          </a:bodyPr>
          <a:lstStyle/>
          <a:p>
            <a:r>
              <a:rPr lang="en-US" altLang="ja-JP" sz="4000" dirty="0">
                <a:solidFill>
                  <a:srgbClr val="002060"/>
                </a:solidFill>
              </a:rPr>
              <a:t>Limit of IP Law in connection with Data Breach</a:t>
            </a:r>
            <a:endParaRPr lang="ja-JP" altLang="en-US" sz="4000" dirty="0">
              <a:solidFill>
                <a:srgbClr val="002060"/>
              </a:solidFill>
            </a:endParaRPr>
          </a:p>
        </p:txBody>
      </p:sp>
      <p:sp>
        <p:nvSpPr>
          <p:cNvPr id="3" name="コンテンツ プレースホルダー 2">
            <a:extLst>
              <a:ext uri="{FF2B5EF4-FFF2-40B4-BE49-F238E27FC236}">
                <a16:creationId xmlns:a16="http://schemas.microsoft.com/office/drawing/2014/main" id="{642DD88D-DEA2-C4B7-96D0-C6B2ACE02A61}"/>
              </a:ext>
            </a:extLst>
          </p:cNvPr>
          <p:cNvSpPr>
            <a:spLocks noGrp="1"/>
          </p:cNvSpPr>
          <p:nvPr>
            <p:ph idx="1"/>
          </p:nvPr>
        </p:nvSpPr>
        <p:spPr/>
        <p:txBody>
          <a:bodyPr anchor="t">
            <a:noAutofit/>
          </a:bodyPr>
          <a:lstStyle/>
          <a:p>
            <a:pPr>
              <a:buFont typeface="Wingdings" panose="05000000000000000000" pitchFamily="2" charset="2"/>
              <a:buChar char="Ø"/>
            </a:pPr>
            <a:r>
              <a:rPr kumimoji="1" lang="en-US" altLang="ja-JP" dirty="0">
                <a:solidFill>
                  <a:srgbClr val="002060"/>
                </a:solidFill>
                <a:latin typeface="inherit"/>
              </a:rPr>
              <a:t>IP laws cannot protect IP data from data breach.</a:t>
            </a:r>
          </a:p>
          <a:p>
            <a:pPr>
              <a:buFont typeface="Wingdings" panose="05000000000000000000" pitchFamily="2" charset="2"/>
              <a:buChar char="Ø"/>
            </a:pPr>
            <a:r>
              <a:rPr kumimoji="1" lang="en-US" altLang="ja-JP" dirty="0">
                <a:solidFill>
                  <a:srgbClr val="002060"/>
                </a:solidFill>
                <a:latin typeface="inherit"/>
              </a:rPr>
              <a:t>What IP laws can do is limited once data breach occurs.</a:t>
            </a:r>
          </a:p>
          <a:p>
            <a:pPr lvl="1"/>
            <a:r>
              <a:rPr lang="en-US" altLang="ja-JP" dirty="0">
                <a:solidFill>
                  <a:srgbClr val="002060"/>
                </a:solidFill>
                <a:latin typeface="inherit"/>
              </a:rPr>
              <a:t>Laws have very limited ability to recover the value of stolen data that is inherently confidential and subsequently published.</a:t>
            </a:r>
            <a:endParaRPr kumimoji="1" lang="en-US" altLang="ja-JP" dirty="0">
              <a:solidFill>
                <a:srgbClr val="002060"/>
              </a:solidFill>
              <a:latin typeface="inherit"/>
            </a:endParaRPr>
          </a:p>
          <a:p>
            <a:pPr lvl="1"/>
            <a:r>
              <a:rPr lang="en-US" altLang="ja-JP" dirty="0">
                <a:solidFill>
                  <a:srgbClr val="002060"/>
                </a:solidFill>
                <a:latin typeface="inherit"/>
              </a:rPr>
              <a:t>For instance, in Japan, the Civil Code and the Unfair Competition Prevention Act play a very limited role in addressing issues related to stolen data.</a:t>
            </a:r>
          </a:p>
          <a:p>
            <a:pPr lvl="1"/>
            <a:r>
              <a:rPr lang="en-US" altLang="ja-JP" dirty="0">
                <a:solidFill>
                  <a:srgbClr val="002060"/>
                </a:solidFill>
                <a:latin typeface="inherit"/>
              </a:rPr>
              <a:t>Filing a damage claim for a data breach against cybercriminals, such as ransomware gangs, is exceedingly challenging.</a:t>
            </a:r>
            <a:endParaRPr kumimoji="1" lang="en-US" altLang="ja-JP" sz="2600" dirty="0">
              <a:solidFill>
                <a:srgbClr val="00B050"/>
              </a:solidFill>
              <a:latin typeface="Inter"/>
            </a:endParaRPr>
          </a:p>
        </p:txBody>
      </p:sp>
    </p:spTree>
    <p:extLst>
      <p:ext uri="{BB962C8B-B14F-4D97-AF65-F5344CB8AC3E}">
        <p14:creationId xmlns:p14="http://schemas.microsoft.com/office/powerpoint/2010/main" val="79547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6CCCF-0399-5053-00B4-B6C159625BFA}"/>
              </a:ext>
            </a:extLst>
          </p:cNvPr>
          <p:cNvSpPr>
            <a:spLocks noGrp="1"/>
          </p:cNvSpPr>
          <p:nvPr>
            <p:ph type="title"/>
          </p:nvPr>
        </p:nvSpPr>
        <p:spPr>
          <a:xfrm>
            <a:off x="838200" y="86829"/>
            <a:ext cx="10515600" cy="1325563"/>
          </a:xfrm>
        </p:spPr>
        <p:txBody>
          <a:bodyPr>
            <a:normAutofit/>
          </a:bodyPr>
          <a:lstStyle/>
          <a:p>
            <a:r>
              <a:rPr lang="en-US" altLang="ja-JP" sz="4000" dirty="0">
                <a:solidFill>
                  <a:srgbClr val="002060"/>
                </a:solidFill>
              </a:rPr>
              <a:t>Rising Threats of Cyberattack - Law firms Not Exception</a:t>
            </a:r>
            <a:endParaRPr lang="ja-JP" altLang="en-US" sz="4000" dirty="0">
              <a:solidFill>
                <a:srgbClr val="002060"/>
              </a:solidFill>
            </a:endParaRPr>
          </a:p>
        </p:txBody>
      </p:sp>
      <p:sp>
        <p:nvSpPr>
          <p:cNvPr id="3" name="コンテンツ プレースホルダー 2">
            <a:extLst>
              <a:ext uri="{FF2B5EF4-FFF2-40B4-BE49-F238E27FC236}">
                <a16:creationId xmlns:a16="http://schemas.microsoft.com/office/drawing/2014/main" id="{032339E2-1402-2BE5-BE43-0AADCEF89CAE}"/>
              </a:ext>
            </a:extLst>
          </p:cNvPr>
          <p:cNvSpPr>
            <a:spLocks noGrp="1"/>
          </p:cNvSpPr>
          <p:nvPr>
            <p:ph idx="1"/>
          </p:nvPr>
        </p:nvSpPr>
        <p:spPr/>
        <p:txBody>
          <a:bodyPr>
            <a:normAutofit/>
          </a:bodyPr>
          <a:lstStyle/>
          <a:p>
            <a:pPr marL="0" indent="0">
              <a:buNone/>
            </a:pPr>
            <a:r>
              <a:rPr lang="en-US" altLang="ja-JP" sz="2200" dirty="0">
                <a:solidFill>
                  <a:srgbClr val="002060"/>
                </a:solidFill>
                <a:latin typeface="inherit"/>
              </a:rPr>
              <a:t>According to articles posted on the website of The Law Society of England and Wales,</a:t>
            </a:r>
          </a:p>
          <a:p>
            <a:r>
              <a:rPr lang="en-US" altLang="ja-JP" sz="2200" dirty="0">
                <a:solidFill>
                  <a:srgbClr val="002060"/>
                </a:solidFill>
                <a:latin typeface="inherit"/>
              </a:rPr>
              <a:t>Cyber attacks on law firms jumped by 77% over the past year.</a:t>
            </a:r>
          </a:p>
          <a:p>
            <a:pPr marL="0" indent="0">
              <a:buNone/>
            </a:pPr>
            <a:r>
              <a:rPr kumimoji="1" lang="en-US" altLang="ja-JP" sz="2000" dirty="0">
                <a:latin typeface="inherit"/>
                <a:hlinkClick r:id="rId2"/>
              </a:rPr>
              <a:t>https://www.lawgazette.co.uk/news/cyber-attacks-on-law-firms-jump-by-77/5120668.article</a:t>
            </a:r>
            <a:endParaRPr kumimoji="1" lang="en-US" altLang="ja-JP" sz="2000" dirty="0">
              <a:latin typeface="inherit"/>
            </a:endParaRPr>
          </a:p>
          <a:p>
            <a:endParaRPr kumimoji="1" lang="en-US" altLang="ja-JP" sz="2200" dirty="0">
              <a:latin typeface="inherit"/>
            </a:endParaRPr>
          </a:p>
          <a:p>
            <a:r>
              <a:rPr kumimoji="1" lang="en-US" altLang="ja-JP" sz="2200" dirty="0">
                <a:solidFill>
                  <a:srgbClr val="002060"/>
                </a:solidFill>
                <a:latin typeface="inherit"/>
              </a:rPr>
              <a:t>65% of firms have been a victim of a cyber incident, but despite the need to protect ourselves, 35% of firms still do not have a cyber mitigation plan in place. </a:t>
            </a:r>
          </a:p>
          <a:p>
            <a:pPr marL="0" indent="0">
              <a:buNone/>
            </a:pPr>
            <a:r>
              <a:rPr kumimoji="1" lang="en-US" altLang="ja-JP" sz="2000" dirty="0">
                <a:latin typeface="inherit"/>
                <a:hlinkClick r:id="rId3"/>
              </a:rPr>
              <a:t>https://www.lawsociety.org.uk/topics/blogs/are-you-the-65-percent-or-the-35-per-cent-65-percent-of-law-firms-cyber-attack-victim</a:t>
            </a:r>
            <a:endParaRPr kumimoji="1" lang="en-US" altLang="ja-JP" sz="2000" dirty="0">
              <a:latin typeface="inherit"/>
            </a:endParaRPr>
          </a:p>
        </p:txBody>
      </p:sp>
    </p:spTree>
    <p:extLst>
      <p:ext uri="{BB962C8B-B14F-4D97-AF65-F5344CB8AC3E}">
        <p14:creationId xmlns:p14="http://schemas.microsoft.com/office/powerpoint/2010/main" val="1549180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9D40-B1BC-22DE-5C84-DAFF9B3B5F8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F7770D5-F030-9C6A-77AE-6D630D5A1473}"/>
              </a:ext>
            </a:extLst>
          </p:cNvPr>
          <p:cNvSpPr>
            <a:spLocks noGrp="1"/>
          </p:cNvSpPr>
          <p:nvPr>
            <p:ph type="title"/>
          </p:nvPr>
        </p:nvSpPr>
        <p:spPr>
          <a:xfrm>
            <a:off x="612250" y="243398"/>
            <a:ext cx="11118196" cy="875278"/>
          </a:xfrm>
        </p:spPr>
        <p:txBody>
          <a:bodyPr>
            <a:normAutofit/>
          </a:bodyPr>
          <a:lstStyle/>
          <a:p>
            <a:r>
              <a:rPr lang="en-US" altLang="ja-JP" sz="4000" dirty="0">
                <a:solidFill>
                  <a:srgbClr val="002060"/>
                </a:solidFill>
              </a:rPr>
              <a:t>Client Valuable Assets at risk - IP firm vulnerabilities</a:t>
            </a:r>
            <a:endParaRPr lang="ja-JP" altLang="en-US" sz="4000" dirty="0">
              <a:solidFill>
                <a:srgbClr val="002060"/>
              </a:solidFill>
            </a:endParaRPr>
          </a:p>
        </p:txBody>
      </p:sp>
      <p:grpSp>
        <p:nvGrpSpPr>
          <p:cNvPr id="8" name="Group 7">
            <a:extLst>
              <a:ext uri="{FF2B5EF4-FFF2-40B4-BE49-F238E27FC236}">
                <a16:creationId xmlns:a16="http://schemas.microsoft.com/office/drawing/2014/main" id="{9FE3DD72-6502-EF9B-674B-0159FB0DFF8C}"/>
              </a:ext>
            </a:extLst>
          </p:cNvPr>
          <p:cNvGrpSpPr/>
          <p:nvPr/>
        </p:nvGrpSpPr>
        <p:grpSpPr>
          <a:xfrm>
            <a:off x="536051" y="1354768"/>
            <a:ext cx="10892246" cy="4676931"/>
            <a:chOff x="838200" y="1815944"/>
            <a:chExt cx="10892246" cy="4676931"/>
          </a:xfrm>
        </p:grpSpPr>
        <p:sp>
          <p:nvSpPr>
            <p:cNvPr id="4" name="正方形/長方形 3">
              <a:extLst>
                <a:ext uri="{FF2B5EF4-FFF2-40B4-BE49-F238E27FC236}">
                  <a16:creationId xmlns:a16="http://schemas.microsoft.com/office/drawing/2014/main" id="{A3D3B457-5CA6-8B5D-B36B-801FACEE47C3}"/>
                </a:ext>
              </a:extLst>
            </p:cNvPr>
            <p:cNvSpPr/>
            <p:nvPr/>
          </p:nvSpPr>
          <p:spPr>
            <a:xfrm>
              <a:off x="838200" y="1815944"/>
              <a:ext cx="4671934" cy="4676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latin typeface="inherit"/>
                </a:rPr>
                <a:t>IP firm</a:t>
              </a:r>
              <a:endParaRPr lang="en-US" altLang="ja-JP" dirty="0"/>
            </a:p>
            <a:p>
              <a:pPr algn="ctr"/>
              <a:endParaRPr lang="en-US" altLang="ja-JP" dirty="0"/>
            </a:p>
            <a:p>
              <a:pPr algn="ctr"/>
              <a:endParaRPr lang="en-US" altLang="ja-JP" dirty="0"/>
            </a:p>
            <a:p>
              <a:pPr algn="ctr"/>
              <a:endParaRPr lang="en-US" altLang="ja-JP" dirty="0"/>
            </a:p>
            <a:p>
              <a:pPr algn="ctr"/>
              <a:endParaRPr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ja-JP" altLang="en-US" dirty="0"/>
            </a:p>
          </p:txBody>
        </p:sp>
        <p:sp>
          <p:nvSpPr>
            <p:cNvPr id="6" name="正方形/長方形 5">
              <a:extLst>
                <a:ext uri="{FF2B5EF4-FFF2-40B4-BE49-F238E27FC236}">
                  <a16:creationId xmlns:a16="http://schemas.microsoft.com/office/drawing/2014/main" id="{33AA5571-A638-BD77-230B-8BF7B5D76A19}"/>
                </a:ext>
              </a:extLst>
            </p:cNvPr>
            <p:cNvSpPr/>
            <p:nvPr/>
          </p:nvSpPr>
          <p:spPr>
            <a:xfrm>
              <a:off x="965616" y="2775315"/>
              <a:ext cx="4417101" cy="314793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ja-JP" sz="3600" b="1" dirty="0">
                  <a:latin typeface="inherit"/>
                </a:rPr>
                <a:t>Client Valuable Assets</a:t>
              </a:r>
            </a:p>
            <a:p>
              <a:pPr algn="ctr"/>
              <a:r>
                <a:rPr lang="en-US" altLang="ja-JP" sz="2800" b="1" dirty="0">
                  <a:latin typeface="inherit"/>
                </a:rPr>
                <a:t>Unpublished IP data;</a:t>
              </a:r>
            </a:p>
            <a:p>
              <a:pPr algn="ctr"/>
              <a:r>
                <a:rPr lang="en-US" altLang="ja-JP" sz="2800" b="1" dirty="0">
                  <a:latin typeface="inherit"/>
                </a:rPr>
                <a:t>Confidential information;</a:t>
              </a:r>
            </a:p>
            <a:p>
              <a:pPr algn="ctr"/>
              <a:r>
                <a:rPr lang="en-US" altLang="ja-JP" sz="2800" b="1" dirty="0">
                  <a:latin typeface="inherit"/>
                </a:rPr>
                <a:t>Privileged communications;</a:t>
              </a:r>
            </a:p>
            <a:p>
              <a:pPr algn="ctr"/>
              <a:r>
                <a:rPr lang="en-US" altLang="ja-JP" sz="2800" b="1" dirty="0">
                  <a:latin typeface="inherit"/>
                </a:rPr>
                <a:t>, etc.</a:t>
              </a:r>
            </a:p>
          </p:txBody>
        </p:sp>
        <p:sp>
          <p:nvSpPr>
            <p:cNvPr id="5" name="矢印: 右 4">
              <a:extLst>
                <a:ext uri="{FF2B5EF4-FFF2-40B4-BE49-F238E27FC236}">
                  <a16:creationId xmlns:a16="http://schemas.microsoft.com/office/drawing/2014/main" id="{46612580-D8E3-EBEC-7416-D6BEBD6B4FCA}"/>
                </a:ext>
              </a:extLst>
            </p:cNvPr>
            <p:cNvSpPr/>
            <p:nvPr/>
          </p:nvSpPr>
          <p:spPr>
            <a:xfrm>
              <a:off x="5581816" y="3809636"/>
              <a:ext cx="2115634" cy="107929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en-US" altLang="ja-JP" sz="2400" dirty="0">
                  <a:latin typeface="inherit"/>
                </a:rPr>
                <a:t>Data Breaches</a:t>
              </a:r>
              <a:endParaRPr kumimoji="1" lang="ja-JP" altLang="en-US" sz="2400" dirty="0">
                <a:latin typeface="inherit"/>
              </a:endParaRPr>
            </a:p>
          </p:txBody>
        </p:sp>
        <p:sp>
          <p:nvSpPr>
            <p:cNvPr id="7" name="正方形/長方形 6">
              <a:extLst>
                <a:ext uri="{FF2B5EF4-FFF2-40B4-BE49-F238E27FC236}">
                  <a16:creationId xmlns:a16="http://schemas.microsoft.com/office/drawing/2014/main" id="{CA6FC6BD-24E9-00B2-9890-E674F1C14562}"/>
                </a:ext>
              </a:extLst>
            </p:cNvPr>
            <p:cNvSpPr/>
            <p:nvPr/>
          </p:nvSpPr>
          <p:spPr>
            <a:xfrm>
              <a:off x="7824866" y="1815944"/>
              <a:ext cx="3905580" cy="467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4000" b="1" dirty="0">
                  <a:latin typeface="inherit"/>
                </a:rPr>
                <a:t>Losses</a:t>
              </a:r>
              <a:r>
                <a:rPr kumimoji="1" lang="en-US" altLang="ja-JP" sz="3200" b="1" dirty="0">
                  <a:latin typeface="inherit"/>
                </a:rPr>
                <a:t> </a:t>
              </a:r>
            </a:p>
            <a:p>
              <a:pPr algn="ctr"/>
              <a:r>
                <a:rPr lang="en-US" altLang="ja-JP" sz="3200" b="1" dirty="0">
                  <a:latin typeface="inherit"/>
                </a:rPr>
                <a:t>of</a:t>
              </a:r>
              <a:endParaRPr kumimoji="1" lang="en-US" altLang="ja-JP" sz="3200" b="1" dirty="0">
                <a:latin typeface="inherit"/>
              </a:endParaRPr>
            </a:p>
            <a:p>
              <a:pPr algn="ctr"/>
              <a:r>
                <a:rPr kumimoji="1" lang="en-US" altLang="ja-JP" sz="3200" b="1" dirty="0">
                  <a:latin typeface="inherit"/>
                </a:rPr>
                <a:t> Client’s assets;</a:t>
              </a:r>
            </a:p>
            <a:p>
              <a:pPr algn="ctr"/>
              <a:r>
                <a:rPr lang="en-US" altLang="ja-JP" sz="3200" b="1" dirty="0">
                  <a:latin typeface="inherit"/>
                </a:rPr>
                <a:t>Management time;</a:t>
              </a:r>
              <a:endParaRPr kumimoji="1" lang="en-US" altLang="ja-JP" sz="3200" b="1" dirty="0">
                <a:latin typeface="inherit"/>
              </a:endParaRPr>
            </a:p>
            <a:p>
              <a:pPr algn="ctr"/>
              <a:r>
                <a:rPr kumimoji="1" lang="en-US" altLang="ja-JP" sz="3200" b="1" dirty="0">
                  <a:latin typeface="inherit"/>
                </a:rPr>
                <a:t>Tru</a:t>
              </a:r>
              <a:r>
                <a:rPr lang="en-US" altLang="ja-JP" sz="3200" b="1" dirty="0">
                  <a:latin typeface="inherit"/>
                </a:rPr>
                <a:t>st</a:t>
              </a:r>
              <a:r>
                <a:rPr lang="ja-JP" altLang="en-US" sz="3200" b="1" dirty="0">
                  <a:latin typeface="inherit"/>
                </a:rPr>
                <a:t> </a:t>
              </a:r>
              <a:r>
                <a:rPr lang="en-US" altLang="ja-JP" sz="3200" b="1" dirty="0">
                  <a:latin typeface="inherit"/>
                </a:rPr>
                <a:t>and</a:t>
              </a:r>
              <a:r>
                <a:rPr lang="ja-JP" altLang="en-US" sz="3200" b="1" dirty="0">
                  <a:latin typeface="inherit"/>
                </a:rPr>
                <a:t> </a:t>
              </a:r>
              <a:r>
                <a:rPr lang="en-US" altLang="ja-JP" sz="3200" b="1" dirty="0">
                  <a:latin typeface="inherit"/>
                </a:rPr>
                <a:t>reputation;</a:t>
              </a:r>
            </a:p>
            <a:p>
              <a:pPr algn="ctr"/>
              <a:r>
                <a:rPr lang="en-US" altLang="ja-JP" sz="3200" b="1" dirty="0">
                  <a:latin typeface="inherit"/>
                </a:rPr>
                <a:t>Financial; and</a:t>
              </a:r>
            </a:p>
            <a:p>
              <a:pPr algn="ctr"/>
              <a:r>
                <a:rPr lang="en-US" altLang="ja-JP" sz="3200" b="1" dirty="0">
                  <a:latin typeface="inherit"/>
                </a:rPr>
                <a:t>Clients</a:t>
              </a:r>
            </a:p>
          </p:txBody>
        </p:sp>
      </p:grpSp>
    </p:spTree>
    <p:extLst>
      <p:ext uri="{BB962C8B-B14F-4D97-AF65-F5344CB8AC3E}">
        <p14:creationId xmlns:p14="http://schemas.microsoft.com/office/powerpoint/2010/main" val="2360043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2B054-A327-5CCF-476E-12ECEBED8F0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B7BA718-EF67-88DB-887C-870222D6CB48}"/>
              </a:ext>
            </a:extLst>
          </p:cNvPr>
          <p:cNvSpPr>
            <a:spLocks noGrp="1"/>
          </p:cNvSpPr>
          <p:nvPr>
            <p:ph type="title"/>
          </p:nvPr>
        </p:nvSpPr>
        <p:spPr>
          <a:xfrm>
            <a:off x="612250" y="288160"/>
            <a:ext cx="11211339" cy="617262"/>
          </a:xfrm>
        </p:spPr>
        <p:txBody>
          <a:bodyPr>
            <a:normAutofit fontScale="90000"/>
          </a:bodyPr>
          <a:lstStyle/>
          <a:p>
            <a:r>
              <a:rPr lang="en-US" altLang="ja-JP" sz="4000" dirty="0">
                <a:solidFill>
                  <a:srgbClr val="002060"/>
                </a:solidFill>
              </a:rPr>
              <a:t>Role of Cybersecurity in connection with IP Protection</a:t>
            </a:r>
            <a:endParaRPr lang="ja-JP" altLang="en-US" sz="4000" dirty="0">
              <a:solidFill>
                <a:srgbClr val="002060"/>
              </a:solidFill>
            </a:endParaRPr>
          </a:p>
        </p:txBody>
      </p:sp>
      <p:grpSp>
        <p:nvGrpSpPr>
          <p:cNvPr id="6" name="Group 5">
            <a:extLst>
              <a:ext uri="{FF2B5EF4-FFF2-40B4-BE49-F238E27FC236}">
                <a16:creationId xmlns:a16="http://schemas.microsoft.com/office/drawing/2014/main" id="{CE0507FA-EE69-088B-C8C1-E27B804B7AC8}"/>
              </a:ext>
            </a:extLst>
          </p:cNvPr>
          <p:cNvGrpSpPr/>
          <p:nvPr/>
        </p:nvGrpSpPr>
        <p:grpSpPr>
          <a:xfrm>
            <a:off x="1494019" y="1091702"/>
            <a:ext cx="9203962" cy="4852305"/>
            <a:chOff x="1367551" y="1592635"/>
            <a:chExt cx="9203962" cy="4852305"/>
          </a:xfrm>
        </p:grpSpPr>
        <p:sp>
          <p:nvSpPr>
            <p:cNvPr id="5" name="正方形/長方形 4">
              <a:extLst>
                <a:ext uri="{FF2B5EF4-FFF2-40B4-BE49-F238E27FC236}">
                  <a16:creationId xmlns:a16="http://schemas.microsoft.com/office/drawing/2014/main" id="{AAB5D4B8-F6C6-F98F-CBC7-E175CC936156}"/>
                </a:ext>
              </a:extLst>
            </p:cNvPr>
            <p:cNvSpPr/>
            <p:nvPr/>
          </p:nvSpPr>
          <p:spPr>
            <a:xfrm>
              <a:off x="1367551" y="1592635"/>
              <a:ext cx="9203961" cy="9293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inherit"/>
                </a:rPr>
                <a:t>Unpublished IP data is vulnerable to </a:t>
              </a:r>
            </a:p>
            <a:p>
              <a:pPr algn="ctr"/>
              <a:r>
                <a:rPr lang="en-US" altLang="ja-JP" sz="2800" b="1" dirty="0">
                  <a:latin typeface="inherit"/>
                </a:rPr>
                <a:t>external and internal cyber threats.</a:t>
              </a:r>
              <a:endParaRPr kumimoji="1" lang="en-US" altLang="ja-JP" sz="2800" b="1" dirty="0">
                <a:latin typeface="inherit"/>
              </a:endParaRPr>
            </a:p>
          </p:txBody>
        </p:sp>
        <p:sp>
          <p:nvSpPr>
            <p:cNvPr id="9" name="正方形/長方形 8">
              <a:extLst>
                <a:ext uri="{FF2B5EF4-FFF2-40B4-BE49-F238E27FC236}">
                  <a16:creationId xmlns:a16="http://schemas.microsoft.com/office/drawing/2014/main" id="{D894AE47-25F7-6C55-85B7-F5D3F640F675}"/>
                </a:ext>
              </a:extLst>
            </p:cNvPr>
            <p:cNvSpPr/>
            <p:nvPr/>
          </p:nvSpPr>
          <p:spPr>
            <a:xfrm>
              <a:off x="1367552" y="5515550"/>
              <a:ext cx="9203961" cy="9293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atin typeface="inherit"/>
                </a:rPr>
                <a:t>Cybersecurity plays a critical role in safeguarding </a:t>
              </a:r>
            </a:p>
            <a:p>
              <a:pPr algn="ctr"/>
              <a:r>
                <a:rPr kumimoji="1" lang="en-US" altLang="ja-JP" sz="2800" b="1" dirty="0">
                  <a:latin typeface="inherit"/>
                </a:rPr>
                <a:t>an IP asset in the digital age</a:t>
              </a:r>
            </a:p>
          </p:txBody>
        </p:sp>
        <p:sp>
          <p:nvSpPr>
            <p:cNvPr id="10" name="正方形/長方形 9">
              <a:extLst>
                <a:ext uri="{FF2B5EF4-FFF2-40B4-BE49-F238E27FC236}">
                  <a16:creationId xmlns:a16="http://schemas.microsoft.com/office/drawing/2014/main" id="{AFF865E6-4060-36B2-82B6-8EFCA4CE4AA8}"/>
                </a:ext>
              </a:extLst>
            </p:cNvPr>
            <p:cNvSpPr/>
            <p:nvPr/>
          </p:nvSpPr>
          <p:spPr>
            <a:xfrm>
              <a:off x="1367552" y="3200052"/>
              <a:ext cx="9203961" cy="16864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inherit"/>
                </a:rPr>
                <a:t>IP laws cannot protect IP data from leaks and theft. What IP laws can do is limited once data breaches or theft occur. This is where cybersecurity comes into play.</a:t>
              </a:r>
            </a:p>
          </p:txBody>
        </p:sp>
        <p:sp>
          <p:nvSpPr>
            <p:cNvPr id="4" name="矢印: 下 3">
              <a:extLst>
                <a:ext uri="{FF2B5EF4-FFF2-40B4-BE49-F238E27FC236}">
                  <a16:creationId xmlns:a16="http://schemas.microsoft.com/office/drawing/2014/main" id="{082A99B6-650D-5F8D-0EDB-9006E1720459}"/>
                </a:ext>
              </a:extLst>
            </p:cNvPr>
            <p:cNvSpPr/>
            <p:nvPr/>
          </p:nvSpPr>
          <p:spPr>
            <a:xfrm>
              <a:off x="5456413" y="2686358"/>
              <a:ext cx="639580" cy="400987"/>
            </a:xfrm>
            <a:prstGeom prst="down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 name="矢印: 下 6">
              <a:extLst>
                <a:ext uri="{FF2B5EF4-FFF2-40B4-BE49-F238E27FC236}">
                  <a16:creationId xmlns:a16="http://schemas.microsoft.com/office/drawing/2014/main" id="{B8A2E8A6-41E4-A73C-BB4F-71C5E79F23C5}"/>
                </a:ext>
              </a:extLst>
            </p:cNvPr>
            <p:cNvSpPr/>
            <p:nvPr/>
          </p:nvSpPr>
          <p:spPr>
            <a:xfrm>
              <a:off x="5456413" y="5018483"/>
              <a:ext cx="639580" cy="400987"/>
            </a:xfrm>
            <a:prstGeom prst="down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113567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007A-F418-4491-CE42-083D11FE380E}"/>
              </a:ext>
            </a:extLst>
          </p:cNvPr>
          <p:cNvSpPr>
            <a:spLocks noGrp="1"/>
          </p:cNvSpPr>
          <p:nvPr>
            <p:ph type="title"/>
          </p:nvPr>
        </p:nvSpPr>
        <p:spPr>
          <a:xfrm>
            <a:off x="838200" y="365126"/>
            <a:ext cx="10515600" cy="652642"/>
          </a:xfrm>
        </p:spPr>
        <p:txBody>
          <a:bodyPr>
            <a:normAutofit/>
          </a:bodyPr>
          <a:lstStyle/>
          <a:p>
            <a:r>
              <a:rPr lang="en-GB" sz="4000" dirty="0">
                <a:solidFill>
                  <a:srgbClr val="002060"/>
                </a:solidFill>
              </a:rPr>
              <a:t>What is this session about</a:t>
            </a:r>
            <a:endParaRPr lang="en-SG" sz="4000" dirty="0">
              <a:solidFill>
                <a:srgbClr val="002060"/>
              </a:solidFill>
            </a:endParaRPr>
          </a:p>
        </p:txBody>
      </p:sp>
      <p:sp>
        <p:nvSpPr>
          <p:cNvPr id="3" name="Content Placeholder 2">
            <a:extLst>
              <a:ext uri="{FF2B5EF4-FFF2-40B4-BE49-F238E27FC236}">
                <a16:creationId xmlns:a16="http://schemas.microsoft.com/office/drawing/2014/main" id="{C12CABEE-7293-A735-383A-05CCB1EBE005}"/>
              </a:ext>
            </a:extLst>
          </p:cNvPr>
          <p:cNvSpPr>
            <a:spLocks noGrp="1"/>
          </p:cNvSpPr>
          <p:nvPr>
            <p:ph idx="1"/>
          </p:nvPr>
        </p:nvSpPr>
        <p:spPr>
          <a:xfrm>
            <a:off x="838200" y="1335819"/>
            <a:ext cx="10515600" cy="3466769"/>
          </a:xfrm>
        </p:spPr>
        <p:txBody>
          <a:bodyPr>
            <a:normAutofit fontScale="92500" lnSpcReduction="20000"/>
          </a:bodyPr>
          <a:lstStyle/>
          <a:p>
            <a:pPr marL="461963" marR="0" indent="-461963">
              <a:lnSpc>
                <a:spcPct val="107000"/>
              </a:lnSpc>
              <a:spcAft>
                <a:spcPts val="800"/>
              </a:spcAft>
              <a:buNone/>
            </a:pPr>
            <a:r>
              <a:rPr lang="en-US" sz="2600" kern="100" dirty="0">
                <a:effectLst/>
                <a:latin typeface="Arial" panose="020B0604020202020204" pitchFamily="34" charset="0"/>
                <a:ea typeface="Calibri" panose="020F0502020204030204" pitchFamily="34" charset="0"/>
                <a:cs typeface="Arial" panose="020B0604020202020204" pitchFamily="34" charset="0"/>
              </a:rPr>
              <a:t>We will explore:</a:t>
            </a:r>
            <a:endParaRPr lang="en-SG" sz="2600" kern="100" dirty="0">
              <a:effectLst/>
              <a:latin typeface="Arial" panose="020B0604020202020204" pitchFamily="34" charset="0"/>
              <a:ea typeface="Calibri" panose="020F0502020204030204" pitchFamily="34" charset="0"/>
              <a:cs typeface="Arial" panose="020B0604020202020204" pitchFamily="34" charset="0"/>
            </a:endParaRPr>
          </a:p>
          <a:p>
            <a:pPr marL="573088" marR="0" lvl="0" indent="-573088">
              <a:lnSpc>
                <a:spcPct val="107000"/>
              </a:lnSpc>
              <a:buFont typeface="+mj-lt"/>
              <a:buAutoNum type="arabicParenBoth"/>
            </a:pPr>
            <a:r>
              <a:rPr lang="en-US" sz="2600" kern="100" dirty="0">
                <a:effectLst/>
                <a:latin typeface="Arial" panose="020B0604020202020204" pitchFamily="34" charset="0"/>
                <a:ea typeface="Calibri" panose="020F0502020204030204" pitchFamily="34" charset="0"/>
                <a:cs typeface="Arial" panose="020B0604020202020204" pitchFamily="34" charset="0"/>
              </a:rPr>
              <a:t>the nature of cyber risks and the landscape of cybersecurity from a global and national perspective</a:t>
            </a:r>
            <a:endParaRPr lang="en-SG" sz="2600" kern="100" dirty="0">
              <a:effectLst/>
              <a:latin typeface="Arial" panose="020B0604020202020204" pitchFamily="34" charset="0"/>
              <a:ea typeface="Calibri" panose="020F0502020204030204" pitchFamily="34" charset="0"/>
              <a:cs typeface="Arial" panose="020B0604020202020204" pitchFamily="34" charset="0"/>
            </a:endParaRPr>
          </a:p>
          <a:p>
            <a:pPr marL="573088" marR="0" lvl="0" indent="-573088">
              <a:lnSpc>
                <a:spcPct val="107000"/>
              </a:lnSpc>
              <a:buFont typeface="+mj-lt"/>
              <a:buAutoNum type="arabicParenBoth"/>
            </a:pPr>
            <a:r>
              <a:rPr lang="en-US" sz="2600" kern="100" dirty="0">
                <a:effectLst/>
                <a:latin typeface="Arial" panose="020B0604020202020204" pitchFamily="34" charset="0"/>
                <a:ea typeface="Calibri" panose="020F0502020204030204" pitchFamily="34" charset="0"/>
                <a:cs typeface="Arial" panose="020B0604020202020204" pitchFamily="34" charset="0"/>
              </a:rPr>
              <a:t>how IP is impacted by cyber risks and the role of cybersecurity in protecting IP and how IP plays a role in enhancing cybersecurity</a:t>
            </a:r>
            <a:endParaRPr lang="en-SG" sz="2600" kern="100" dirty="0">
              <a:effectLst/>
              <a:latin typeface="Arial" panose="020B0604020202020204" pitchFamily="34" charset="0"/>
              <a:ea typeface="Calibri" panose="020F0502020204030204" pitchFamily="34" charset="0"/>
              <a:cs typeface="Arial" panose="020B0604020202020204" pitchFamily="34" charset="0"/>
            </a:endParaRPr>
          </a:p>
          <a:p>
            <a:pPr marL="573088" marR="0" lvl="0" indent="-573088">
              <a:lnSpc>
                <a:spcPct val="107000"/>
              </a:lnSpc>
              <a:spcAft>
                <a:spcPts val="800"/>
              </a:spcAft>
              <a:buFont typeface="+mj-lt"/>
              <a:buAutoNum type="arabicParenBoth"/>
            </a:pPr>
            <a:r>
              <a:rPr lang="en-US" sz="2600" kern="100" dirty="0">
                <a:effectLst/>
                <a:latin typeface="Arial" panose="020B0604020202020204" pitchFamily="34" charset="0"/>
                <a:ea typeface="Calibri" panose="020F0502020204030204" pitchFamily="34" charset="0"/>
                <a:cs typeface="Arial" panose="020B0604020202020204" pitchFamily="34" charset="0"/>
              </a:rPr>
              <a:t>the governmental role in introducing and regulating cybersecurity measures and the challenges in ensuring a safe and effective cybersecurity system – the Cambodian experience</a:t>
            </a:r>
            <a:endParaRPr lang="en-SG" sz="2600" kern="100" dirty="0">
              <a:effectLst/>
              <a:latin typeface="Arial" panose="020B0604020202020204" pitchFamily="34" charset="0"/>
              <a:ea typeface="Calibri" panose="020F0502020204030204" pitchFamily="34" charset="0"/>
              <a:cs typeface="Arial" panose="020B0604020202020204" pitchFamily="34" charset="0"/>
            </a:endParaRPr>
          </a:p>
          <a:p>
            <a:endParaRPr lang="en-SG" dirty="0"/>
          </a:p>
        </p:txBody>
      </p:sp>
    </p:spTree>
    <p:extLst>
      <p:ext uri="{BB962C8B-B14F-4D97-AF65-F5344CB8AC3E}">
        <p14:creationId xmlns:p14="http://schemas.microsoft.com/office/powerpoint/2010/main" val="90770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2A50DC-E4AF-276D-B449-3CBF953681CD}"/>
              </a:ext>
            </a:extLst>
          </p:cNvPr>
          <p:cNvSpPr>
            <a:spLocks noGrp="1"/>
          </p:cNvSpPr>
          <p:nvPr>
            <p:ph type="title"/>
          </p:nvPr>
        </p:nvSpPr>
        <p:spPr>
          <a:xfrm>
            <a:off x="524786" y="243902"/>
            <a:ext cx="11386268" cy="513019"/>
          </a:xfrm>
        </p:spPr>
        <p:txBody>
          <a:bodyPr>
            <a:normAutofit fontScale="90000"/>
          </a:bodyPr>
          <a:lstStyle/>
          <a:p>
            <a:r>
              <a:rPr lang="en-US" altLang="ja-JP" sz="3600" dirty="0">
                <a:solidFill>
                  <a:srgbClr val="002060"/>
                </a:solidFill>
              </a:rPr>
              <a:t>Role of Cybersecurity in connection with Data Breaches</a:t>
            </a:r>
            <a:endParaRPr lang="ja-JP" altLang="en-US" sz="3600" dirty="0">
              <a:solidFill>
                <a:srgbClr val="002060"/>
              </a:solidFill>
            </a:endParaRPr>
          </a:p>
        </p:txBody>
      </p:sp>
      <p:grpSp>
        <p:nvGrpSpPr>
          <p:cNvPr id="10" name="Group 9">
            <a:extLst>
              <a:ext uri="{FF2B5EF4-FFF2-40B4-BE49-F238E27FC236}">
                <a16:creationId xmlns:a16="http://schemas.microsoft.com/office/drawing/2014/main" id="{3F2670C0-DA57-BC4C-E956-02B76A8F0922}"/>
              </a:ext>
            </a:extLst>
          </p:cNvPr>
          <p:cNvGrpSpPr/>
          <p:nvPr/>
        </p:nvGrpSpPr>
        <p:grpSpPr>
          <a:xfrm>
            <a:off x="623514" y="864743"/>
            <a:ext cx="10515601" cy="5128513"/>
            <a:chOff x="838199" y="1587080"/>
            <a:chExt cx="10515601" cy="5128513"/>
          </a:xfrm>
        </p:grpSpPr>
        <p:sp>
          <p:nvSpPr>
            <p:cNvPr id="4" name="正方形/長方形 3">
              <a:extLst>
                <a:ext uri="{FF2B5EF4-FFF2-40B4-BE49-F238E27FC236}">
                  <a16:creationId xmlns:a16="http://schemas.microsoft.com/office/drawing/2014/main" id="{D11D3D98-70A9-8BE4-AB2E-CCF8EB2D1669}"/>
                </a:ext>
              </a:extLst>
            </p:cNvPr>
            <p:cNvSpPr/>
            <p:nvPr/>
          </p:nvSpPr>
          <p:spPr>
            <a:xfrm>
              <a:off x="838199" y="1587080"/>
              <a:ext cx="6432369" cy="5128513"/>
            </a:xfrm>
            <a:prstGeom prst="rect">
              <a:avLst/>
            </a:prstGeom>
            <a:solidFill>
              <a:schemeClr val="accent3"/>
            </a:solidFill>
          </p:spPr>
          <p:style>
            <a:lnRef idx="3">
              <a:schemeClr val="lt1"/>
            </a:lnRef>
            <a:fillRef idx="1">
              <a:schemeClr val="dk1"/>
            </a:fillRef>
            <a:effectRef idx="1">
              <a:schemeClr val="dk1"/>
            </a:effectRef>
            <a:fontRef idx="minor">
              <a:schemeClr val="lt1"/>
            </a:fontRef>
          </p:style>
          <p:txBody>
            <a:bodyPr rtlCol="0" anchor="ctr"/>
            <a:lstStyle/>
            <a:p>
              <a:pPr algn="ctr"/>
              <a:r>
                <a:rPr lang="en-US" altLang="ja-JP" sz="2800" dirty="0">
                  <a:latin typeface="inherit"/>
                </a:rPr>
                <a:t>Intellectual Property</a:t>
              </a: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ja-JP" altLang="en-US" dirty="0"/>
            </a:p>
          </p:txBody>
        </p:sp>
        <p:sp>
          <p:nvSpPr>
            <p:cNvPr id="6" name="正方形/長方形 5">
              <a:extLst>
                <a:ext uri="{FF2B5EF4-FFF2-40B4-BE49-F238E27FC236}">
                  <a16:creationId xmlns:a16="http://schemas.microsoft.com/office/drawing/2014/main" id="{A59F4D3C-320B-2D2B-1ABC-6BCC6CAFD32F}"/>
                </a:ext>
              </a:extLst>
            </p:cNvPr>
            <p:cNvSpPr/>
            <p:nvPr/>
          </p:nvSpPr>
          <p:spPr>
            <a:xfrm>
              <a:off x="1018903" y="2278249"/>
              <a:ext cx="5273036" cy="315951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en-US" altLang="ja-JP" sz="3200" dirty="0">
                  <a:latin typeface="inherit"/>
                </a:rPr>
                <a:t>Unpublished IP </a:t>
              </a:r>
              <a:r>
                <a:rPr lang="en-US" altLang="ja-JP" sz="3200" dirty="0">
                  <a:latin typeface="inherit"/>
                </a:rPr>
                <a:t>Data</a:t>
              </a:r>
            </a:p>
            <a:p>
              <a:pPr algn="ctr"/>
              <a:r>
                <a:rPr lang="en-US" altLang="ja-JP" sz="2000" dirty="0">
                  <a:latin typeface="inherit"/>
                </a:rPr>
                <a:t>trade secrets such as cutting-edge technology information and manufacturing processes;</a:t>
              </a:r>
            </a:p>
            <a:p>
              <a:pPr algn="ctr"/>
              <a:r>
                <a:rPr kumimoji="1" lang="en-US" altLang="ja-JP" sz="2000" dirty="0">
                  <a:latin typeface="inherit"/>
                </a:rPr>
                <a:t>Unpublishe</a:t>
              </a:r>
              <a:r>
                <a:rPr lang="en-US" altLang="ja-JP" sz="2000" dirty="0">
                  <a:latin typeface="inherit"/>
                </a:rPr>
                <a:t>d patent</a:t>
              </a:r>
              <a:r>
                <a:rPr lang="ja-JP" altLang="en-US" sz="2000" dirty="0">
                  <a:latin typeface="inherit"/>
                </a:rPr>
                <a:t> </a:t>
              </a:r>
              <a:r>
                <a:rPr lang="en-US" altLang="ja-JP" sz="2000" dirty="0">
                  <a:latin typeface="inherit"/>
                </a:rPr>
                <a:t>document;</a:t>
              </a:r>
            </a:p>
            <a:p>
              <a:pPr algn="ctr"/>
              <a:r>
                <a:rPr lang="en-US" altLang="ja-JP" sz="2000" dirty="0">
                  <a:latin typeface="inherit"/>
                </a:rPr>
                <a:t>Invention disclosure information; </a:t>
              </a:r>
            </a:p>
            <a:p>
              <a:pPr algn="ctr"/>
              <a:r>
                <a:rPr kumimoji="1" lang="en-US" altLang="ja-JP" sz="2000" dirty="0">
                  <a:latin typeface="inherit"/>
                </a:rPr>
                <a:t>Unpublished design, trademark and art </a:t>
              </a:r>
              <a:r>
                <a:rPr lang="en-US" altLang="ja-JP" sz="2000" dirty="0">
                  <a:latin typeface="inherit"/>
                </a:rPr>
                <a:t>works; </a:t>
              </a:r>
            </a:p>
            <a:p>
              <a:pPr algn="ctr"/>
              <a:r>
                <a:rPr lang="en-US" altLang="ja-JP" sz="2000" dirty="0">
                  <a:latin typeface="inherit"/>
                </a:rPr>
                <a:t>Unpublished Technical/scientific data;</a:t>
              </a:r>
            </a:p>
            <a:p>
              <a:pPr algn="ctr"/>
              <a:r>
                <a:rPr lang="en-US" altLang="ja-JP" sz="2000" dirty="0">
                  <a:latin typeface="inherit"/>
                </a:rPr>
                <a:t>Other confidential data, etc.</a:t>
              </a:r>
              <a:endParaRPr kumimoji="1" lang="ja-JP" altLang="en-US" sz="2000" dirty="0">
                <a:latin typeface="inherit"/>
              </a:endParaRPr>
            </a:p>
          </p:txBody>
        </p:sp>
        <p:sp>
          <p:nvSpPr>
            <p:cNvPr id="12" name="楕円 11">
              <a:extLst>
                <a:ext uri="{FF2B5EF4-FFF2-40B4-BE49-F238E27FC236}">
                  <a16:creationId xmlns:a16="http://schemas.microsoft.com/office/drawing/2014/main" id="{ADD37047-FC9B-5D81-F076-E365DAC14FA2}"/>
                </a:ext>
              </a:extLst>
            </p:cNvPr>
            <p:cNvSpPr/>
            <p:nvPr/>
          </p:nvSpPr>
          <p:spPr>
            <a:xfrm>
              <a:off x="8790216" y="1868835"/>
              <a:ext cx="2563584" cy="16119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dirty="0">
                  <a:latin typeface="inherit"/>
                </a:rPr>
                <a:t>External threats</a:t>
              </a:r>
              <a:endParaRPr kumimoji="1" lang="ja-JP" altLang="en-US" sz="2400" dirty="0">
                <a:latin typeface="inherit"/>
              </a:endParaRPr>
            </a:p>
          </p:txBody>
        </p:sp>
        <p:sp>
          <p:nvSpPr>
            <p:cNvPr id="14" name="矢印: 左右 13">
              <a:extLst>
                <a:ext uri="{FF2B5EF4-FFF2-40B4-BE49-F238E27FC236}">
                  <a16:creationId xmlns:a16="http://schemas.microsoft.com/office/drawing/2014/main" id="{4ED2A997-0752-658D-48E6-E3458475AAF9}"/>
                </a:ext>
              </a:extLst>
            </p:cNvPr>
            <p:cNvSpPr/>
            <p:nvPr/>
          </p:nvSpPr>
          <p:spPr>
            <a:xfrm>
              <a:off x="7294517" y="2278249"/>
              <a:ext cx="1471749" cy="793115"/>
            </a:xfrm>
            <a:prstGeom prst="lef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0416A218-918C-E31B-0E81-385366075B19}"/>
                </a:ext>
              </a:extLst>
            </p:cNvPr>
            <p:cNvSpPr/>
            <p:nvPr/>
          </p:nvSpPr>
          <p:spPr>
            <a:xfrm rot="5400000">
              <a:off x="5154142" y="3506398"/>
              <a:ext cx="3159515" cy="7032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atin typeface="inherit"/>
                </a:rPr>
                <a:t>Cybersecurity Measures</a:t>
              </a:r>
              <a:endParaRPr kumimoji="1" lang="ja-JP" altLang="en-US" sz="2400" dirty="0">
                <a:latin typeface="inherit"/>
              </a:endParaRPr>
            </a:p>
          </p:txBody>
        </p:sp>
        <p:sp>
          <p:nvSpPr>
            <p:cNvPr id="15" name="乗算記号 14">
              <a:extLst>
                <a:ext uri="{FF2B5EF4-FFF2-40B4-BE49-F238E27FC236}">
                  <a16:creationId xmlns:a16="http://schemas.microsoft.com/office/drawing/2014/main" id="{65B6707B-0425-EAA5-C76D-FDC432362BDA}"/>
                </a:ext>
              </a:extLst>
            </p:cNvPr>
            <p:cNvSpPr/>
            <p:nvPr/>
          </p:nvSpPr>
          <p:spPr>
            <a:xfrm>
              <a:off x="7663544" y="2182771"/>
              <a:ext cx="781594" cy="98406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1A47C322-CD61-4AC4-AE3E-004F6846795C}"/>
                </a:ext>
              </a:extLst>
            </p:cNvPr>
            <p:cNvSpPr/>
            <p:nvPr/>
          </p:nvSpPr>
          <p:spPr>
            <a:xfrm>
              <a:off x="8790216" y="4068390"/>
              <a:ext cx="2563584" cy="16119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latin typeface="inherit"/>
                </a:rPr>
                <a:t>Internal threats</a:t>
              </a:r>
            </a:p>
          </p:txBody>
        </p:sp>
        <p:sp>
          <p:nvSpPr>
            <p:cNvPr id="5" name="矢印: 左右 4">
              <a:extLst>
                <a:ext uri="{FF2B5EF4-FFF2-40B4-BE49-F238E27FC236}">
                  <a16:creationId xmlns:a16="http://schemas.microsoft.com/office/drawing/2014/main" id="{78C06DFE-F01C-85DF-3E44-591792ED691C}"/>
                </a:ext>
              </a:extLst>
            </p:cNvPr>
            <p:cNvSpPr/>
            <p:nvPr/>
          </p:nvSpPr>
          <p:spPr>
            <a:xfrm>
              <a:off x="7270568" y="4477805"/>
              <a:ext cx="1471749" cy="793115"/>
            </a:xfrm>
            <a:prstGeom prst="lef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 name="乗算記号 6">
              <a:extLst>
                <a:ext uri="{FF2B5EF4-FFF2-40B4-BE49-F238E27FC236}">
                  <a16:creationId xmlns:a16="http://schemas.microsoft.com/office/drawing/2014/main" id="{D4428DF9-1726-525E-6E7C-C3618C544182}"/>
                </a:ext>
              </a:extLst>
            </p:cNvPr>
            <p:cNvSpPr/>
            <p:nvPr/>
          </p:nvSpPr>
          <p:spPr>
            <a:xfrm>
              <a:off x="7639595" y="4382327"/>
              <a:ext cx="781594" cy="98406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2B914DF-B163-F926-5E8A-F04D883894D1}"/>
                </a:ext>
              </a:extLst>
            </p:cNvPr>
            <p:cNvSpPr/>
            <p:nvPr/>
          </p:nvSpPr>
          <p:spPr>
            <a:xfrm>
              <a:off x="1018903" y="5680331"/>
              <a:ext cx="5273036" cy="89556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400" dirty="0"/>
                <a:t>Published IP Data</a:t>
              </a:r>
            </a:p>
            <a:p>
              <a:pPr algn="ctr"/>
              <a:r>
                <a:rPr lang="en-US" altLang="ja-JP" dirty="0"/>
                <a:t>Robust against data leaks</a:t>
              </a:r>
              <a:endParaRPr kumimoji="1" lang="ja-JP" altLang="en-US" dirty="0"/>
            </a:p>
          </p:txBody>
        </p:sp>
      </p:grpSp>
    </p:spTree>
    <p:extLst>
      <p:ext uri="{BB962C8B-B14F-4D97-AF65-F5344CB8AC3E}">
        <p14:creationId xmlns:p14="http://schemas.microsoft.com/office/powerpoint/2010/main" val="1229917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EF96B1-496E-87BF-DF40-244D3C83F434}"/>
              </a:ext>
            </a:extLst>
          </p:cNvPr>
          <p:cNvSpPr>
            <a:spLocks noGrp="1"/>
          </p:cNvSpPr>
          <p:nvPr>
            <p:ph type="title"/>
          </p:nvPr>
        </p:nvSpPr>
        <p:spPr>
          <a:xfrm>
            <a:off x="842445" y="171019"/>
            <a:ext cx="10515600" cy="637560"/>
          </a:xfrm>
        </p:spPr>
        <p:txBody>
          <a:bodyPr>
            <a:noAutofit/>
          </a:bodyPr>
          <a:lstStyle/>
          <a:p>
            <a:r>
              <a:rPr lang="en-US" altLang="ja-JP" sz="3200" dirty="0">
                <a:solidFill>
                  <a:srgbClr val="002060"/>
                </a:solidFill>
              </a:rPr>
              <a:t>Intersection of IP Protection and Cybersecurity in Digital Age</a:t>
            </a:r>
            <a:endParaRPr lang="ja-JP" altLang="en-US" sz="3200" dirty="0">
              <a:solidFill>
                <a:srgbClr val="002060"/>
              </a:solidFill>
            </a:endParaRPr>
          </a:p>
        </p:txBody>
      </p:sp>
      <p:grpSp>
        <p:nvGrpSpPr>
          <p:cNvPr id="13" name="Group 12">
            <a:extLst>
              <a:ext uri="{FF2B5EF4-FFF2-40B4-BE49-F238E27FC236}">
                <a16:creationId xmlns:a16="http://schemas.microsoft.com/office/drawing/2014/main" id="{97AFFEB6-2BF0-CA56-54B7-5B8865FF0966}"/>
              </a:ext>
            </a:extLst>
          </p:cNvPr>
          <p:cNvGrpSpPr/>
          <p:nvPr/>
        </p:nvGrpSpPr>
        <p:grpSpPr>
          <a:xfrm>
            <a:off x="704976" y="1145954"/>
            <a:ext cx="10782048" cy="4566091"/>
            <a:chOff x="669821" y="1683071"/>
            <a:chExt cx="10782048" cy="4566091"/>
          </a:xfrm>
        </p:grpSpPr>
        <p:sp>
          <p:nvSpPr>
            <p:cNvPr id="4" name="正方形/長方形 3">
              <a:extLst>
                <a:ext uri="{FF2B5EF4-FFF2-40B4-BE49-F238E27FC236}">
                  <a16:creationId xmlns:a16="http://schemas.microsoft.com/office/drawing/2014/main" id="{BD21EAAC-F4BB-DB1B-82EB-D326DBFA878D}"/>
                </a:ext>
              </a:extLst>
            </p:cNvPr>
            <p:cNvSpPr/>
            <p:nvPr/>
          </p:nvSpPr>
          <p:spPr>
            <a:xfrm>
              <a:off x="669821" y="1683071"/>
              <a:ext cx="5253555" cy="4558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latin typeface="Inter"/>
                </a:rPr>
                <a:t>Protection of IP</a:t>
              </a:r>
            </a:p>
            <a:p>
              <a:pPr algn="ctr"/>
              <a:r>
                <a:rPr kumimoji="1" lang="en-US" altLang="ja-JP" sz="2400" b="1" dirty="0">
                  <a:latin typeface="Inter"/>
                </a:rPr>
                <a:t>as intangible assets</a:t>
              </a:r>
            </a:p>
            <a:p>
              <a:pPr algn="ctr"/>
              <a:endParaRPr kumimoji="1" lang="en-US" altLang="ja-JP" sz="2400" b="1" dirty="0">
                <a:latin typeface="Inter"/>
              </a:endParaRPr>
            </a:p>
            <a:p>
              <a:pPr algn="ctr"/>
              <a:endParaRPr lang="en-US" altLang="ja-JP" sz="2400" dirty="0">
                <a:latin typeface="Inter"/>
              </a:endParaRPr>
            </a:p>
            <a:p>
              <a:pPr algn="ctr"/>
              <a:endParaRPr kumimoji="1" lang="en-US" altLang="ja-JP" sz="2400" dirty="0">
                <a:latin typeface="Inter"/>
              </a:endParaRPr>
            </a:p>
            <a:p>
              <a:pPr algn="ctr"/>
              <a:endParaRPr lang="en-US" altLang="ja-JP" sz="2400" dirty="0">
                <a:latin typeface="Inter"/>
              </a:endParaRPr>
            </a:p>
            <a:p>
              <a:pPr algn="ctr"/>
              <a:endParaRPr kumimoji="1" lang="en-US" altLang="ja-JP" sz="2400" dirty="0">
                <a:latin typeface="Inter"/>
              </a:endParaRPr>
            </a:p>
            <a:p>
              <a:pPr algn="ctr"/>
              <a:endParaRPr lang="en-US" altLang="ja-JP" sz="2400" dirty="0">
                <a:latin typeface="Inter"/>
              </a:endParaRPr>
            </a:p>
            <a:p>
              <a:pPr algn="ctr"/>
              <a:endParaRPr kumimoji="1" lang="en-US" altLang="ja-JP" sz="2400" dirty="0">
                <a:latin typeface="Inter"/>
              </a:endParaRPr>
            </a:p>
            <a:p>
              <a:pPr algn="ctr"/>
              <a:endParaRPr lang="en-US" altLang="ja-JP" sz="2400" dirty="0">
                <a:latin typeface="Inter"/>
              </a:endParaRPr>
            </a:p>
            <a:p>
              <a:pPr algn="ctr"/>
              <a:endParaRPr kumimoji="1" lang="en-US" altLang="ja-JP" sz="2400" dirty="0">
                <a:latin typeface="Inter"/>
              </a:endParaRPr>
            </a:p>
            <a:p>
              <a:pPr algn="ctr"/>
              <a:endParaRPr kumimoji="1" lang="ja-JP" altLang="en-US" sz="2400" dirty="0">
                <a:latin typeface="Inter"/>
              </a:endParaRPr>
            </a:p>
          </p:txBody>
        </p:sp>
        <p:sp>
          <p:nvSpPr>
            <p:cNvPr id="11" name="正方形/長方形 10">
              <a:extLst>
                <a:ext uri="{FF2B5EF4-FFF2-40B4-BE49-F238E27FC236}">
                  <a16:creationId xmlns:a16="http://schemas.microsoft.com/office/drawing/2014/main" id="{FC2C00BC-0F65-6B35-8952-817FF75E2F60}"/>
                </a:ext>
              </a:extLst>
            </p:cNvPr>
            <p:cNvSpPr/>
            <p:nvPr/>
          </p:nvSpPr>
          <p:spPr>
            <a:xfrm>
              <a:off x="6485147" y="1683072"/>
              <a:ext cx="4936747" cy="247217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3200" b="1" dirty="0">
                  <a:latin typeface="inherit"/>
                </a:rPr>
                <a:t>Data Breaches</a:t>
              </a: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ja-JP" altLang="en-US" dirty="0"/>
            </a:p>
          </p:txBody>
        </p:sp>
        <p:sp>
          <p:nvSpPr>
            <p:cNvPr id="5" name="正方形/長方形 4">
              <a:extLst>
                <a:ext uri="{FF2B5EF4-FFF2-40B4-BE49-F238E27FC236}">
                  <a16:creationId xmlns:a16="http://schemas.microsoft.com/office/drawing/2014/main" id="{DA0F479D-3D47-1BF8-C416-6F09674F65D3}"/>
                </a:ext>
              </a:extLst>
            </p:cNvPr>
            <p:cNvSpPr/>
            <p:nvPr/>
          </p:nvSpPr>
          <p:spPr>
            <a:xfrm>
              <a:off x="6657505" y="2398390"/>
              <a:ext cx="4490804" cy="136132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2400" b="1" dirty="0">
                  <a:latin typeface="inherit"/>
                </a:rPr>
                <a:t>IP leaks and theft by </a:t>
              </a:r>
            </a:p>
            <a:p>
              <a:pPr algn="ctr"/>
              <a:r>
                <a:rPr kumimoji="1" lang="en-US" altLang="ja-JP" sz="2400" b="1" dirty="0">
                  <a:latin typeface="inherit"/>
                </a:rPr>
                <a:t>Cyberattacks and </a:t>
              </a:r>
            </a:p>
            <a:p>
              <a:pPr algn="ctr"/>
              <a:r>
                <a:rPr kumimoji="1" lang="en-US" altLang="ja-JP" sz="2400" b="1" dirty="0">
                  <a:latin typeface="inherit"/>
                </a:rPr>
                <a:t>Insiders</a:t>
              </a:r>
              <a:r>
                <a:rPr lang="en-US" altLang="ja-JP" sz="2400" b="1" dirty="0">
                  <a:latin typeface="inherit"/>
                </a:rPr>
                <a:t>(malicious</a:t>
              </a:r>
              <a:r>
                <a:rPr kumimoji="1" lang="en-US" altLang="ja-JP" sz="2400" b="1" dirty="0">
                  <a:latin typeface="inherit"/>
                </a:rPr>
                <a:t> or negligent)</a:t>
              </a:r>
              <a:endParaRPr kumimoji="1" lang="ja-JP" altLang="en-US" sz="2400" b="1" dirty="0">
                <a:latin typeface="inherit"/>
              </a:endParaRPr>
            </a:p>
          </p:txBody>
        </p:sp>
        <p:sp>
          <p:nvSpPr>
            <p:cNvPr id="6" name="正方形/長方形 5">
              <a:extLst>
                <a:ext uri="{FF2B5EF4-FFF2-40B4-BE49-F238E27FC236}">
                  <a16:creationId xmlns:a16="http://schemas.microsoft.com/office/drawing/2014/main" id="{B861339A-F321-9C79-5BFD-37B8A2EE5523}"/>
                </a:ext>
              </a:extLst>
            </p:cNvPr>
            <p:cNvSpPr/>
            <p:nvPr/>
          </p:nvSpPr>
          <p:spPr>
            <a:xfrm>
              <a:off x="929182" y="2697800"/>
              <a:ext cx="4651979" cy="115688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ltLang="ja-JP" sz="2400" b="1" dirty="0">
                  <a:latin typeface="inherit"/>
                </a:rPr>
                <a:t>C</a:t>
              </a:r>
              <a:r>
                <a:rPr kumimoji="1" lang="en-US" altLang="ja-JP" sz="2400" b="1" dirty="0">
                  <a:latin typeface="inherit"/>
                </a:rPr>
                <a:t>ybersecurity Measures</a:t>
              </a:r>
            </a:p>
            <a:p>
              <a:pPr algn="ctr"/>
              <a:r>
                <a:rPr lang="en-US" altLang="ja-JP" sz="2400" b="1" dirty="0">
                  <a:latin typeface="inherit"/>
                </a:rPr>
                <a:t>(Defense, Prevention &amp; Mitigation)</a:t>
              </a:r>
              <a:endParaRPr kumimoji="1" lang="ja-JP" altLang="en-US" sz="2400" b="1" dirty="0">
                <a:latin typeface="inherit"/>
              </a:endParaRPr>
            </a:p>
          </p:txBody>
        </p:sp>
        <p:sp>
          <p:nvSpPr>
            <p:cNvPr id="8" name="正方形/長方形 7">
              <a:extLst>
                <a:ext uri="{FF2B5EF4-FFF2-40B4-BE49-F238E27FC236}">
                  <a16:creationId xmlns:a16="http://schemas.microsoft.com/office/drawing/2014/main" id="{BF488830-238C-F573-0E30-922739B883F8}"/>
                </a:ext>
              </a:extLst>
            </p:cNvPr>
            <p:cNvSpPr/>
            <p:nvPr/>
          </p:nvSpPr>
          <p:spPr>
            <a:xfrm>
              <a:off x="906293" y="4339690"/>
              <a:ext cx="4674867" cy="115688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ja-JP" sz="2400" b="1" dirty="0">
                  <a:latin typeface="inherit"/>
                </a:rPr>
                <a:t>IP Law Protection and Enforcement</a:t>
              </a:r>
            </a:p>
            <a:p>
              <a:pPr algn="ctr"/>
              <a:r>
                <a:rPr lang="en-US" altLang="ja-JP" sz="2400" b="1" dirty="0">
                  <a:latin typeface="inherit"/>
                </a:rPr>
                <a:t> </a:t>
              </a:r>
              <a:r>
                <a:rPr kumimoji="1" lang="en-US" altLang="ja-JP" sz="2400" b="1" dirty="0">
                  <a:latin typeface="inherit"/>
                </a:rPr>
                <a:t>(Action &amp; Prevention)</a:t>
              </a:r>
              <a:endParaRPr kumimoji="1" lang="ja-JP" altLang="en-US" sz="2400" b="1" dirty="0">
                <a:latin typeface="inherit"/>
              </a:endParaRPr>
            </a:p>
          </p:txBody>
        </p:sp>
        <p:sp>
          <p:nvSpPr>
            <p:cNvPr id="9" name="正方形/長方形 8">
              <a:extLst>
                <a:ext uri="{FF2B5EF4-FFF2-40B4-BE49-F238E27FC236}">
                  <a16:creationId xmlns:a16="http://schemas.microsoft.com/office/drawing/2014/main" id="{9518DD65-8997-3537-3610-6C47E9A153B2}"/>
                </a:ext>
              </a:extLst>
            </p:cNvPr>
            <p:cNvSpPr/>
            <p:nvPr/>
          </p:nvSpPr>
          <p:spPr>
            <a:xfrm>
              <a:off x="6515122" y="4339690"/>
              <a:ext cx="4936747" cy="190947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2800" b="1" dirty="0">
                  <a:latin typeface="inherit"/>
                </a:rPr>
                <a:t>IP Infringement </a:t>
              </a:r>
              <a:r>
                <a:rPr kumimoji="1" lang="en-US" altLang="ja-JP" sz="2800" b="1">
                  <a:latin typeface="inherit"/>
                </a:rPr>
                <a:t>in Cyberspace</a:t>
              </a:r>
              <a:endParaRPr kumimoji="1" lang="en-US" altLang="ja-JP" sz="2800" b="1" dirty="0">
                <a:latin typeface="inherit"/>
              </a:endParaRPr>
            </a:p>
            <a:p>
              <a:pPr algn="ctr"/>
              <a:endParaRPr lang="en-US" altLang="ja-JP" sz="2800" b="1" dirty="0">
                <a:latin typeface="inherit"/>
              </a:endParaRPr>
            </a:p>
            <a:p>
              <a:pPr algn="ctr"/>
              <a:endParaRPr kumimoji="1" lang="en-US" altLang="ja-JP" sz="2400" b="1" dirty="0">
                <a:latin typeface="inherit"/>
              </a:endParaRPr>
            </a:p>
            <a:p>
              <a:pPr algn="ctr"/>
              <a:endParaRPr kumimoji="1" lang="en-US" altLang="ja-JP" sz="2400" b="1" dirty="0">
                <a:latin typeface="inherit"/>
              </a:endParaRPr>
            </a:p>
            <a:p>
              <a:pPr algn="ctr"/>
              <a:endParaRPr kumimoji="1" lang="ja-JP" altLang="en-US" sz="2400" b="1" dirty="0">
                <a:latin typeface="inherit"/>
              </a:endParaRPr>
            </a:p>
          </p:txBody>
        </p:sp>
        <p:cxnSp>
          <p:nvCxnSpPr>
            <p:cNvPr id="10" name="コネクタ: カギ線 9">
              <a:extLst>
                <a:ext uri="{FF2B5EF4-FFF2-40B4-BE49-F238E27FC236}">
                  <a16:creationId xmlns:a16="http://schemas.microsoft.com/office/drawing/2014/main" id="{450DC9F6-8CBC-9A6C-584C-AC7F333FE7D6}"/>
                </a:ext>
              </a:extLst>
            </p:cNvPr>
            <p:cNvCxnSpPr>
              <a:cxnSpLocks/>
            </p:cNvCxnSpPr>
            <p:nvPr/>
          </p:nvCxnSpPr>
          <p:spPr>
            <a:xfrm flipV="1">
              <a:off x="5581160" y="3918823"/>
              <a:ext cx="918551" cy="621279"/>
            </a:xfrm>
            <a:prstGeom prst="bentConnector3">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7" name="正方形/長方形 6">
              <a:extLst>
                <a:ext uri="{FF2B5EF4-FFF2-40B4-BE49-F238E27FC236}">
                  <a16:creationId xmlns:a16="http://schemas.microsoft.com/office/drawing/2014/main" id="{75979B4D-4452-F91F-04EE-0A741684F4DF}"/>
                </a:ext>
              </a:extLst>
            </p:cNvPr>
            <p:cNvSpPr/>
            <p:nvPr/>
          </p:nvSpPr>
          <p:spPr>
            <a:xfrm>
              <a:off x="6657505" y="4870562"/>
              <a:ext cx="4651980" cy="1178859"/>
            </a:xfrm>
            <a:prstGeom prst="rect">
              <a:avLst/>
            </a:prstGeom>
            <a:solidFill>
              <a:schemeClr val="accent5"/>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2400" b="1" dirty="0">
                  <a:latin typeface="inherit"/>
                </a:rPr>
                <a:t>Online IP Infringement including</a:t>
              </a:r>
            </a:p>
            <a:p>
              <a:pPr algn="ctr"/>
              <a:r>
                <a:rPr kumimoji="1" lang="en-US" altLang="ja-JP" sz="2400" b="1" dirty="0">
                  <a:latin typeface="inherit"/>
                </a:rPr>
                <a:t>online counterfeiting, online piracy, and cybersquatting</a:t>
              </a:r>
              <a:endParaRPr kumimoji="1" lang="ja-JP" altLang="en-US" sz="2400" b="1" dirty="0">
                <a:latin typeface="inherit"/>
              </a:endParaRPr>
            </a:p>
          </p:txBody>
        </p:sp>
        <p:sp>
          <p:nvSpPr>
            <p:cNvPr id="12" name="矢印: 左 11">
              <a:extLst>
                <a:ext uri="{FF2B5EF4-FFF2-40B4-BE49-F238E27FC236}">
                  <a16:creationId xmlns:a16="http://schemas.microsoft.com/office/drawing/2014/main" id="{704637AE-E602-0394-6E2B-4845E11764DC}"/>
                </a:ext>
              </a:extLst>
            </p:cNvPr>
            <p:cNvSpPr/>
            <p:nvPr/>
          </p:nvSpPr>
          <p:spPr>
            <a:xfrm rot="10800000">
              <a:off x="5649029" y="2790953"/>
              <a:ext cx="835271" cy="842328"/>
            </a:xfrm>
            <a:prstGeom prst="lef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4" name="矢印: 左 13">
              <a:extLst>
                <a:ext uri="{FF2B5EF4-FFF2-40B4-BE49-F238E27FC236}">
                  <a16:creationId xmlns:a16="http://schemas.microsoft.com/office/drawing/2014/main" id="{931ABF5C-504C-0491-E874-0072219AA8A2}"/>
                </a:ext>
              </a:extLst>
            </p:cNvPr>
            <p:cNvSpPr/>
            <p:nvPr/>
          </p:nvSpPr>
          <p:spPr>
            <a:xfrm rot="10800000">
              <a:off x="5648123" y="4662496"/>
              <a:ext cx="835271" cy="842328"/>
            </a:xfrm>
            <a:prstGeom prst="lef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31355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40EE6B-E0AC-9737-44AC-023D7A5632DA}"/>
              </a:ext>
            </a:extLst>
          </p:cNvPr>
          <p:cNvSpPr>
            <a:spLocks noGrp="1"/>
          </p:cNvSpPr>
          <p:nvPr>
            <p:ph type="title"/>
          </p:nvPr>
        </p:nvSpPr>
        <p:spPr/>
        <p:txBody>
          <a:bodyPr>
            <a:normAutofit fontScale="90000"/>
          </a:bodyPr>
          <a:lstStyle/>
          <a:p>
            <a:pPr algn="ctr"/>
            <a:r>
              <a:rPr kumimoji="1" lang="en-US" altLang="ja-JP" sz="4900" dirty="0">
                <a:solidFill>
                  <a:srgbClr val="002060"/>
                </a:solidFill>
                <a:latin typeface="Impact" panose="020B0806030902050204" pitchFamily="34" charset="0"/>
              </a:rPr>
              <a:t>Case 1:Ransomeware Attack</a:t>
            </a:r>
            <a:br>
              <a:rPr kumimoji="1" lang="en-US" altLang="ja-JP" sz="4900" dirty="0">
                <a:solidFill>
                  <a:srgbClr val="002060"/>
                </a:solidFill>
                <a:latin typeface="Impact" panose="020B0806030902050204" pitchFamily="34" charset="0"/>
              </a:rPr>
            </a:br>
            <a:r>
              <a:rPr kumimoji="1" lang="en-US" altLang="ja-JP" sz="4900" dirty="0">
                <a:solidFill>
                  <a:srgbClr val="002060"/>
                </a:solidFill>
                <a:latin typeface="Impact" panose="020B0806030902050204" pitchFamily="34" charset="0"/>
              </a:rPr>
              <a:t>-</a:t>
            </a:r>
            <a:r>
              <a:rPr kumimoji="1" lang="en-US" altLang="ja-JP" sz="4900" dirty="0" err="1">
                <a:solidFill>
                  <a:srgbClr val="002060"/>
                </a:solidFill>
                <a:latin typeface="Impact" panose="020B0806030902050204" pitchFamily="34" charset="0"/>
              </a:rPr>
              <a:t>Kadokawa</a:t>
            </a:r>
            <a:r>
              <a:rPr kumimoji="1" lang="en-US" altLang="ja-JP" sz="4900" dirty="0">
                <a:solidFill>
                  <a:srgbClr val="002060"/>
                </a:solidFill>
                <a:latin typeface="Impact" panose="020B0806030902050204" pitchFamily="34" charset="0"/>
              </a:rPr>
              <a:t> Group-</a:t>
            </a:r>
            <a:endParaRPr kumimoji="1" lang="ja-JP" altLang="en-US" sz="4900" dirty="0">
              <a:solidFill>
                <a:srgbClr val="002060"/>
              </a:solidFill>
              <a:latin typeface="Impact" panose="020B0806030902050204" pitchFamily="34" charset="0"/>
            </a:endParaRPr>
          </a:p>
        </p:txBody>
      </p:sp>
      <p:sp>
        <p:nvSpPr>
          <p:cNvPr id="3" name="コンテンツ プレースホルダー 2">
            <a:extLst>
              <a:ext uri="{FF2B5EF4-FFF2-40B4-BE49-F238E27FC236}">
                <a16:creationId xmlns:a16="http://schemas.microsoft.com/office/drawing/2014/main" id="{025F634B-FCBA-C523-3F8E-02C315E0897F}"/>
              </a:ext>
            </a:extLst>
          </p:cNvPr>
          <p:cNvSpPr>
            <a:spLocks noGrp="1"/>
          </p:cNvSpPr>
          <p:nvPr>
            <p:ph idx="1"/>
          </p:nvPr>
        </p:nvSpPr>
        <p:spPr/>
        <p:txBody>
          <a:bodyPr>
            <a:normAutofit/>
          </a:bodyPr>
          <a:lstStyle/>
          <a:p>
            <a:pPr>
              <a:buFont typeface="Wingdings" panose="05000000000000000000" pitchFamily="2" charset="2"/>
              <a:buChar char="Ø"/>
            </a:pPr>
            <a:r>
              <a:rPr lang="en-US" altLang="ja-JP" sz="2000" kern="0" dirty="0">
                <a:solidFill>
                  <a:srgbClr val="002060"/>
                </a:solidFill>
                <a:effectLst/>
                <a:latin typeface="Inter"/>
                <a:ea typeface="ＭＳ Ｐゴシック" panose="020B0600070205080204" pitchFamily="50" charset="-128"/>
                <a:cs typeface="ＭＳ Ｐゴシック" panose="020B0600070205080204" pitchFamily="50" charset="-128"/>
              </a:rPr>
              <a:t>The Kadokawa Group operates in the media and entertainment industry, including the film, publishing, and gaming sectors. It owns several subsidiaries, such as </a:t>
            </a:r>
            <a:r>
              <a:rPr lang="en-US" altLang="ja-JP" sz="2000" kern="0" dirty="0" err="1">
                <a:solidFill>
                  <a:srgbClr val="002060"/>
                </a:solidFill>
                <a:effectLst/>
                <a:latin typeface="Inter"/>
                <a:ea typeface="ＭＳ Ｐゴシック" panose="020B0600070205080204" pitchFamily="50" charset="-128"/>
                <a:cs typeface="ＭＳ Ｐゴシック" panose="020B0600070205080204" pitchFamily="50" charset="-128"/>
              </a:rPr>
              <a:t>BookWalker</a:t>
            </a:r>
            <a:r>
              <a:rPr lang="en-US" altLang="ja-JP" sz="2000" kern="0" dirty="0">
                <a:solidFill>
                  <a:srgbClr val="002060"/>
                </a:solidFill>
                <a:effectLst/>
                <a:latin typeface="Inter"/>
                <a:ea typeface="ＭＳ Ｐゴシック" panose="020B0600070205080204" pitchFamily="50" charset="-128"/>
                <a:cs typeface="ＭＳ Ｐゴシック" panose="020B0600070205080204" pitchFamily="50" charset="-128"/>
              </a:rPr>
              <a:t>, which sells manga, novels, and magazines from various publishers; FromSoftware, the developer of the popular video game Elden Ring; and </a:t>
            </a:r>
            <a:r>
              <a:rPr lang="en-US" altLang="ja-JP" sz="2000" kern="0" dirty="0" err="1">
                <a:solidFill>
                  <a:srgbClr val="002060"/>
                </a:solidFill>
                <a:effectLst/>
                <a:latin typeface="Inter"/>
                <a:ea typeface="ＭＳ Ｐゴシック" panose="020B0600070205080204" pitchFamily="50" charset="-128"/>
                <a:cs typeface="ＭＳ Ｐゴシック" panose="020B0600070205080204" pitchFamily="50" charset="-128"/>
              </a:rPr>
              <a:t>Dwango</a:t>
            </a:r>
            <a:r>
              <a:rPr lang="en-US" altLang="ja-JP" sz="2000" kern="0" dirty="0">
                <a:solidFill>
                  <a:srgbClr val="002060"/>
                </a:solidFill>
                <a:effectLst/>
                <a:latin typeface="Inter"/>
                <a:ea typeface="ＭＳ Ｐゴシック" panose="020B0600070205080204" pitchFamily="50" charset="-128"/>
                <a:cs typeface="ＭＳ Ｐゴシック" panose="020B0600070205080204" pitchFamily="50" charset="-128"/>
              </a:rPr>
              <a:t>, which runs the </a:t>
            </a:r>
            <a:r>
              <a:rPr lang="en-US" altLang="ja-JP" sz="2000" kern="0" dirty="0" err="1">
                <a:solidFill>
                  <a:srgbClr val="002060"/>
                </a:solidFill>
                <a:effectLst/>
                <a:latin typeface="Inter"/>
                <a:ea typeface="ＭＳ Ｐゴシック" panose="020B0600070205080204" pitchFamily="50" charset="-128"/>
                <a:cs typeface="ＭＳ Ｐゴシック" panose="020B0600070205080204" pitchFamily="50" charset="-128"/>
              </a:rPr>
              <a:t>Niconico</a:t>
            </a:r>
            <a:r>
              <a:rPr lang="en-US" altLang="ja-JP" sz="2000" kern="0" dirty="0">
                <a:solidFill>
                  <a:srgbClr val="002060"/>
                </a:solidFill>
                <a:effectLst/>
                <a:latin typeface="Inter"/>
                <a:ea typeface="ＭＳ Ｐゴシック" panose="020B0600070205080204" pitchFamily="50" charset="-128"/>
                <a:cs typeface="ＭＳ Ｐゴシック" panose="020B0600070205080204" pitchFamily="50" charset="-128"/>
              </a:rPr>
              <a:t> video-sharing platform</a:t>
            </a:r>
            <a:r>
              <a:rPr kumimoji="1" lang="en-US" altLang="ja-JP" sz="2000" dirty="0">
                <a:solidFill>
                  <a:srgbClr val="002060"/>
                </a:solidFill>
                <a:latin typeface="inherit"/>
              </a:rPr>
              <a:t>.</a:t>
            </a:r>
          </a:p>
          <a:p>
            <a:pPr marL="0" indent="0">
              <a:buNone/>
            </a:pPr>
            <a:r>
              <a:rPr lang="en-US" altLang="ja-JP" sz="2000" kern="0" dirty="0">
                <a:latin typeface="Inter"/>
                <a:ea typeface="ＭＳ Ｐゴシック" panose="020B0600070205080204" pitchFamily="50" charset="-128"/>
                <a:cs typeface="ＭＳ Ｐゴシック" panose="020B0600070205080204" pitchFamily="50" charset="-128"/>
                <a:hlinkClick r:id="rId3"/>
              </a:rPr>
              <a:t>https://group.kadokawa.co.jp/global/business/</a:t>
            </a:r>
            <a:endParaRPr lang="en-US" altLang="ja-JP" sz="2000" kern="0" dirty="0">
              <a:latin typeface="Inter"/>
              <a:ea typeface="ＭＳ Ｐゴシック" panose="020B0600070205080204" pitchFamily="50" charset="-128"/>
              <a:cs typeface="ＭＳ Ｐゴシック" panose="020B0600070205080204" pitchFamily="50" charset="-128"/>
            </a:endParaRPr>
          </a:p>
          <a:p>
            <a:pPr marL="0" indent="0">
              <a:buNone/>
            </a:pPr>
            <a:endParaRPr lang="en-US" altLang="ja-JP" sz="2000" kern="0" dirty="0">
              <a:latin typeface="Inter"/>
              <a:ea typeface="ＭＳ Ｐゴシック" panose="020B0600070205080204" pitchFamily="50" charset="-128"/>
              <a:cs typeface="ＭＳ Ｐゴシック" panose="020B0600070205080204" pitchFamily="50" charset="-128"/>
            </a:endParaRPr>
          </a:p>
          <a:p>
            <a:pPr>
              <a:buFont typeface="Wingdings" panose="05000000000000000000" pitchFamily="2" charset="2"/>
              <a:buChar char="Ø"/>
            </a:pPr>
            <a:r>
              <a:rPr lang="en-US" altLang="ja-JP" sz="2000" kern="0" dirty="0" err="1">
                <a:solidFill>
                  <a:srgbClr val="002060"/>
                </a:solidFill>
                <a:effectLst/>
                <a:latin typeface="Inter"/>
                <a:ea typeface="ＭＳ Ｐゴシック" panose="020B0600070205080204" pitchFamily="50" charset="-128"/>
                <a:cs typeface="ＭＳ Ｐゴシック" panose="020B0600070205080204" pitchFamily="50" charset="-128"/>
              </a:rPr>
              <a:t>Niconico</a:t>
            </a:r>
            <a:r>
              <a:rPr lang="en-US" altLang="ja-JP" sz="2000" kern="0" dirty="0">
                <a:solidFill>
                  <a:srgbClr val="002060"/>
                </a:solidFill>
                <a:effectLst/>
                <a:latin typeface="Inter"/>
                <a:ea typeface="ＭＳ Ｐゴシック" panose="020B0600070205080204" pitchFamily="50" charset="-128"/>
                <a:cs typeface="ＭＳ Ｐゴシック" panose="020B0600070205080204" pitchFamily="50" charset="-128"/>
              </a:rPr>
              <a:t> is one of </a:t>
            </a:r>
            <a:r>
              <a:rPr lang="en-US" altLang="ja-JP" sz="2000" kern="0" dirty="0">
                <a:solidFill>
                  <a:srgbClr val="002060"/>
                </a:solidFill>
                <a:latin typeface="Inter"/>
                <a:ea typeface="ＭＳ Ｐゴシック" panose="020B0600070205080204" pitchFamily="50" charset="-128"/>
                <a:cs typeface="ＭＳ Ｐゴシック" panose="020B0600070205080204" pitchFamily="50" charset="-128"/>
              </a:rPr>
              <a:t>the </a:t>
            </a:r>
            <a:r>
              <a:rPr lang="en-US" altLang="ja-JP" sz="2000" kern="0" dirty="0">
                <a:solidFill>
                  <a:srgbClr val="002060"/>
                </a:solidFill>
                <a:effectLst/>
                <a:latin typeface="Inter"/>
                <a:ea typeface="ＭＳ Ｐゴシック" panose="020B0600070205080204" pitchFamily="50" charset="-128"/>
                <a:cs typeface="ＭＳ Ｐゴシック" panose="020B0600070205080204" pitchFamily="50" charset="-128"/>
              </a:rPr>
              <a:t>largest Japanese video-sharing platforms launched in late 2006.</a:t>
            </a:r>
          </a:p>
          <a:p>
            <a:pPr marL="0" indent="0">
              <a:buNone/>
            </a:pPr>
            <a:r>
              <a:rPr lang="en-US" altLang="ja-JP" sz="2000" kern="0" dirty="0">
                <a:effectLst/>
                <a:latin typeface="Inter"/>
                <a:ea typeface="ＭＳ Ｐゴシック" panose="020B0600070205080204" pitchFamily="50" charset="-128"/>
                <a:cs typeface="ＭＳ Ｐゴシック" panose="020B0600070205080204" pitchFamily="50" charset="-128"/>
                <a:hlinkClick r:id="rId4"/>
              </a:rPr>
              <a:t>https://www.nicovideo.jp/</a:t>
            </a:r>
            <a:endParaRPr lang="en-US" altLang="ja-JP" sz="2000" kern="0" dirty="0">
              <a:effectLst/>
              <a:latin typeface="Inter"/>
              <a:ea typeface="ＭＳ Ｐゴシック" panose="020B0600070205080204" pitchFamily="50" charset="-128"/>
              <a:cs typeface="ＭＳ Ｐゴシック" panose="020B0600070205080204" pitchFamily="50" charset="-128"/>
            </a:endParaRPr>
          </a:p>
          <a:p>
            <a:pPr>
              <a:buFont typeface="Wingdings" panose="05000000000000000000" pitchFamily="2" charset="2"/>
              <a:buChar char="Ø"/>
            </a:pPr>
            <a:endParaRPr lang="en-US" altLang="ja-JP" sz="2000" kern="0" dirty="0">
              <a:effectLst/>
              <a:latin typeface="inherit"/>
              <a:ea typeface="ＭＳ Ｐゴシック" panose="020B0600070205080204" pitchFamily="50" charset="-128"/>
              <a:cs typeface="ＭＳ Ｐゴシック" panose="020B0600070205080204" pitchFamily="50" charset="-128"/>
            </a:endParaRPr>
          </a:p>
          <a:p>
            <a:pPr>
              <a:buFont typeface="Wingdings" panose="05000000000000000000" pitchFamily="2" charset="2"/>
              <a:buChar char="Ø"/>
            </a:pPr>
            <a:r>
              <a:rPr lang="en-US" altLang="ja-JP" sz="2000" kern="100" dirty="0">
                <a:solidFill>
                  <a:srgbClr val="002060"/>
                </a:solidFill>
                <a:latin typeface="inherit"/>
                <a:ea typeface="游明朝" panose="02020400000000000000" pitchFamily="18" charset="-128"/>
                <a:cs typeface="Times New Roman" panose="02020603050405020304" pitchFamily="18" charset="0"/>
              </a:rPr>
              <a:t>Intellectual property is one of the most important and valuable assets of Kadokawa Group.</a:t>
            </a:r>
            <a:r>
              <a:rPr lang="en-US" altLang="ja-JP" sz="2000" kern="100" dirty="0">
                <a:solidFill>
                  <a:srgbClr val="002060"/>
                </a:solidFill>
                <a:effectLst/>
                <a:latin typeface="inherit"/>
                <a:ea typeface="游明朝" panose="02020400000000000000" pitchFamily="18" charset="-128"/>
                <a:cs typeface="Times New Roman" panose="02020603050405020304" pitchFamily="18" charset="0"/>
              </a:rPr>
              <a:t> </a:t>
            </a:r>
            <a:endParaRPr lang="en-US" altLang="ja-JP" sz="2000" dirty="0">
              <a:solidFill>
                <a:srgbClr val="002060"/>
              </a:solidFill>
              <a:latin typeface="inherit"/>
            </a:endParaRPr>
          </a:p>
        </p:txBody>
      </p:sp>
    </p:spTree>
    <p:extLst>
      <p:ext uri="{BB962C8B-B14F-4D97-AF65-F5344CB8AC3E}">
        <p14:creationId xmlns:p14="http://schemas.microsoft.com/office/powerpoint/2010/main" val="18380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56742C-5763-3D20-0E02-D18E278113C7}"/>
              </a:ext>
            </a:extLst>
          </p:cNvPr>
          <p:cNvSpPr>
            <a:spLocks noGrp="1"/>
          </p:cNvSpPr>
          <p:nvPr>
            <p:ph type="title"/>
          </p:nvPr>
        </p:nvSpPr>
        <p:spPr>
          <a:xfrm>
            <a:off x="838200" y="365125"/>
            <a:ext cx="10515600" cy="827571"/>
          </a:xfrm>
        </p:spPr>
        <p:txBody>
          <a:bodyPr>
            <a:normAutofit/>
          </a:bodyPr>
          <a:lstStyle/>
          <a:p>
            <a:pPr algn="ctr"/>
            <a:r>
              <a:rPr lang="en-US" altLang="ja-JP" dirty="0">
                <a:solidFill>
                  <a:srgbClr val="002060"/>
                </a:solidFill>
                <a:latin typeface="Impact" panose="020B0806030902050204" pitchFamily="34" charset="0"/>
              </a:rPr>
              <a:t>C</a:t>
            </a:r>
            <a:r>
              <a:rPr kumimoji="1" lang="en-US" altLang="ja-JP" dirty="0">
                <a:solidFill>
                  <a:srgbClr val="002060"/>
                </a:solidFill>
                <a:latin typeface="Impact" panose="020B0806030902050204" pitchFamily="34" charset="0"/>
              </a:rPr>
              <a:t>yberattacks on Kadokawa</a:t>
            </a:r>
            <a:endParaRPr kumimoji="1" lang="ja-JP" altLang="en-US" dirty="0">
              <a:solidFill>
                <a:srgbClr val="002060"/>
              </a:solidFill>
              <a:latin typeface="Impact" panose="020B0806030902050204" pitchFamily="34" charset="0"/>
            </a:endParaRPr>
          </a:p>
        </p:txBody>
      </p:sp>
      <p:sp>
        <p:nvSpPr>
          <p:cNvPr id="3" name="コンテンツ プレースホルダー 2">
            <a:extLst>
              <a:ext uri="{FF2B5EF4-FFF2-40B4-BE49-F238E27FC236}">
                <a16:creationId xmlns:a16="http://schemas.microsoft.com/office/drawing/2014/main" id="{AB5C2655-6227-0194-A3B8-74F23C9527EC}"/>
              </a:ext>
            </a:extLst>
          </p:cNvPr>
          <p:cNvSpPr>
            <a:spLocks noGrp="1"/>
          </p:cNvSpPr>
          <p:nvPr>
            <p:ph idx="1"/>
          </p:nvPr>
        </p:nvSpPr>
        <p:spPr>
          <a:xfrm>
            <a:off x="838200" y="1253331"/>
            <a:ext cx="10515600" cy="4351338"/>
          </a:xfrm>
        </p:spPr>
        <p:txBody>
          <a:bodyPr>
            <a:noAutofit/>
          </a:bodyPr>
          <a:lstStyle/>
          <a:p>
            <a:r>
              <a:rPr kumimoji="1" lang="en-US" altLang="ja-JP" sz="2400" dirty="0">
                <a:solidFill>
                  <a:srgbClr val="002060"/>
                </a:solidFill>
                <a:latin typeface="inherit"/>
              </a:rPr>
              <a:t>On the morning of June 8, 2024, Kadokawa suffered a massive cyberattack consisting of ransomware and DDoS (Distributed Denial of Service) attacks.</a:t>
            </a:r>
          </a:p>
          <a:p>
            <a:r>
              <a:rPr kumimoji="1" lang="en-US" altLang="ja-JP" sz="2400" dirty="0">
                <a:solidFill>
                  <a:srgbClr val="002060"/>
                </a:solidFill>
                <a:latin typeface="inherit"/>
              </a:rPr>
              <a:t>A ransomware gang, '</a:t>
            </a:r>
            <a:r>
              <a:rPr kumimoji="1" lang="en-US" altLang="ja-JP" sz="2400" dirty="0" err="1">
                <a:solidFill>
                  <a:srgbClr val="002060"/>
                </a:solidFill>
                <a:latin typeface="inherit"/>
              </a:rPr>
              <a:t>BlackSuit</a:t>
            </a:r>
            <a:r>
              <a:rPr kumimoji="1" lang="en-US" altLang="ja-JP" sz="2400" dirty="0">
                <a:solidFill>
                  <a:srgbClr val="002060"/>
                </a:solidFill>
                <a:latin typeface="inherit"/>
              </a:rPr>
              <a:t>,' claimed responsibility for the data breaches, which affected over 250,000 people and led to the suspension of </a:t>
            </a:r>
            <a:r>
              <a:rPr kumimoji="1" lang="en-US" altLang="ja-JP" sz="2400" dirty="0" err="1">
                <a:solidFill>
                  <a:srgbClr val="002060"/>
                </a:solidFill>
                <a:latin typeface="inherit"/>
              </a:rPr>
              <a:t>Kadokawa's</a:t>
            </a:r>
            <a:r>
              <a:rPr kumimoji="1" lang="en-US" altLang="ja-JP" sz="2400" dirty="0">
                <a:solidFill>
                  <a:srgbClr val="002060"/>
                </a:solidFill>
                <a:latin typeface="inherit"/>
              </a:rPr>
              <a:t> website services, including the </a:t>
            </a:r>
            <a:r>
              <a:rPr kumimoji="1" lang="en-US" altLang="ja-JP" sz="2400" dirty="0" err="1">
                <a:solidFill>
                  <a:srgbClr val="002060"/>
                </a:solidFill>
                <a:latin typeface="inherit"/>
              </a:rPr>
              <a:t>Niconico</a:t>
            </a:r>
            <a:r>
              <a:rPr kumimoji="1" lang="en-US" altLang="ja-JP" sz="2400" dirty="0">
                <a:solidFill>
                  <a:srgbClr val="002060"/>
                </a:solidFill>
                <a:latin typeface="inherit"/>
              </a:rPr>
              <a:t> video-sharing platform.</a:t>
            </a:r>
          </a:p>
          <a:p>
            <a:r>
              <a:rPr kumimoji="1" lang="en-US" altLang="ja-JP" sz="2400" dirty="0" err="1">
                <a:solidFill>
                  <a:srgbClr val="002060"/>
                </a:solidFill>
                <a:latin typeface="inherit"/>
              </a:rPr>
              <a:t>BlackSuit</a:t>
            </a:r>
            <a:r>
              <a:rPr kumimoji="1" lang="en-US" altLang="ja-JP" sz="2400" dirty="0">
                <a:solidFill>
                  <a:srgbClr val="002060"/>
                </a:solidFill>
                <a:latin typeface="inherit"/>
              </a:rPr>
              <a:t> threatened to publish 1.5 TB of data and began publishing a portion of the stolen data on the dark web.</a:t>
            </a:r>
          </a:p>
          <a:p>
            <a:r>
              <a:rPr lang="en-US" altLang="ja-JP" sz="2400" dirty="0">
                <a:solidFill>
                  <a:srgbClr val="002060"/>
                </a:solidFill>
                <a:latin typeface="inherit"/>
              </a:rPr>
              <a:t>The cause of the data breach remains unknown, but it is presumed that it was initiated by stealing employee account information through phishing attacks.</a:t>
            </a:r>
            <a:endParaRPr kumimoji="1" lang="en-US" altLang="ja-JP" sz="2400" dirty="0">
              <a:solidFill>
                <a:srgbClr val="002060"/>
              </a:solidFill>
              <a:latin typeface="inherit"/>
            </a:endParaRPr>
          </a:p>
          <a:p>
            <a:r>
              <a:rPr kumimoji="1" lang="en-US" altLang="ja-JP" sz="2400" dirty="0">
                <a:solidFill>
                  <a:srgbClr val="002060"/>
                </a:solidFill>
                <a:latin typeface="inherit"/>
              </a:rPr>
              <a:t>It is unknown whether the ransom was paid.</a:t>
            </a:r>
          </a:p>
          <a:p>
            <a:r>
              <a:rPr kumimoji="1" lang="en-US" altLang="ja-JP" sz="2400" dirty="0" err="1">
                <a:solidFill>
                  <a:srgbClr val="002060"/>
                </a:solidFill>
                <a:latin typeface="inherit"/>
              </a:rPr>
              <a:t>Kadokawa's</a:t>
            </a:r>
            <a:r>
              <a:rPr kumimoji="1" lang="en-US" altLang="ja-JP" sz="2400" dirty="0">
                <a:solidFill>
                  <a:srgbClr val="002060"/>
                </a:solidFill>
                <a:latin typeface="inherit"/>
              </a:rPr>
              <a:t> website services and the </a:t>
            </a:r>
            <a:r>
              <a:rPr kumimoji="1" lang="en-US" altLang="ja-JP" sz="2400" dirty="0" err="1">
                <a:solidFill>
                  <a:srgbClr val="002060"/>
                </a:solidFill>
                <a:latin typeface="inherit"/>
              </a:rPr>
              <a:t>Niconico</a:t>
            </a:r>
            <a:r>
              <a:rPr kumimoji="1" lang="en-US" altLang="ja-JP" sz="2400" dirty="0">
                <a:solidFill>
                  <a:srgbClr val="002060"/>
                </a:solidFill>
                <a:latin typeface="inherit"/>
              </a:rPr>
              <a:t> video-sharing platform resumed on August 5.</a:t>
            </a:r>
          </a:p>
        </p:txBody>
      </p:sp>
    </p:spTree>
    <p:extLst>
      <p:ext uri="{BB962C8B-B14F-4D97-AF65-F5344CB8AC3E}">
        <p14:creationId xmlns:p14="http://schemas.microsoft.com/office/powerpoint/2010/main" val="2467718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61266-6F9E-DEED-45FA-0B22605D01D3}"/>
              </a:ext>
            </a:extLst>
          </p:cNvPr>
          <p:cNvSpPr>
            <a:spLocks noGrp="1"/>
          </p:cNvSpPr>
          <p:nvPr>
            <p:ph type="title"/>
          </p:nvPr>
        </p:nvSpPr>
        <p:spPr>
          <a:xfrm>
            <a:off x="838200" y="365126"/>
            <a:ext cx="10515600" cy="859376"/>
          </a:xfrm>
        </p:spPr>
        <p:txBody>
          <a:bodyPr>
            <a:normAutofit/>
          </a:bodyPr>
          <a:lstStyle/>
          <a:p>
            <a:pPr algn="ctr"/>
            <a:r>
              <a:rPr lang="en-US" altLang="ja-JP" dirty="0">
                <a:solidFill>
                  <a:srgbClr val="002060"/>
                </a:solidFill>
                <a:latin typeface="Impact" panose="020B0806030902050204" pitchFamily="34" charset="0"/>
              </a:rPr>
              <a:t>C</a:t>
            </a:r>
            <a:r>
              <a:rPr kumimoji="1" lang="en-US" altLang="ja-JP" dirty="0">
                <a:solidFill>
                  <a:srgbClr val="002060"/>
                </a:solidFill>
                <a:latin typeface="Impact" panose="020B0806030902050204" pitchFamily="34" charset="0"/>
              </a:rPr>
              <a:t>yberattacks on Kadokawa (</a:t>
            </a:r>
            <a:r>
              <a:rPr lang="en-US" altLang="ja-JP" b="0" i="0" dirty="0">
                <a:solidFill>
                  <a:srgbClr val="002060"/>
                </a:solidFill>
                <a:effectLst/>
                <a:latin typeface="Impact" panose="020B0806030902050204" pitchFamily="34" charset="0"/>
              </a:rPr>
              <a:t>Cont'd</a:t>
            </a:r>
            <a:r>
              <a:rPr kumimoji="1" lang="en-US" altLang="ja-JP" dirty="0">
                <a:solidFill>
                  <a:srgbClr val="002060"/>
                </a:solidFill>
                <a:latin typeface="Impact" panose="020B0806030902050204" pitchFamily="34" charset="0"/>
              </a:rPr>
              <a:t>)</a:t>
            </a:r>
            <a:endParaRPr kumimoji="1" lang="ja-JP" altLang="en-US" dirty="0">
              <a:solidFill>
                <a:srgbClr val="002060"/>
              </a:solidFill>
              <a:latin typeface="Impact" panose="020B0806030902050204" pitchFamily="34" charset="0"/>
            </a:endParaRPr>
          </a:p>
        </p:txBody>
      </p:sp>
      <p:sp>
        <p:nvSpPr>
          <p:cNvPr id="3" name="コンテンツ プレースホルダー 2">
            <a:extLst>
              <a:ext uri="{FF2B5EF4-FFF2-40B4-BE49-F238E27FC236}">
                <a16:creationId xmlns:a16="http://schemas.microsoft.com/office/drawing/2014/main" id="{ADF7F5B9-2A57-9FB4-940F-4B7E8D7C48E8}"/>
              </a:ext>
            </a:extLst>
          </p:cNvPr>
          <p:cNvSpPr>
            <a:spLocks noGrp="1"/>
          </p:cNvSpPr>
          <p:nvPr>
            <p:ph idx="1"/>
          </p:nvPr>
        </p:nvSpPr>
        <p:spPr/>
        <p:txBody>
          <a:bodyPr>
            <a:normAutofit fontScale="92500" lnSpcReduction="10000"/>
          </a:bodyPr>
          <a:lstStyle/>
          <a:p>
            <a:r>
              <a:rPr lang="en-US" altLang="ja-JP" sz="2400" dirty="0">
                <a:solidFill>
                  <a:srgbClr val="002060"/>
                </a:solidFill>
                <a:latin typeface="inherit"/>
              </a:rPr>
              <a:t>The leaked data included contracts and legal documents, as well as personal data of all employees of its subsidiary, </a:t>
            </a:r>
            <a:r>
              <a:rPr lang="en-US" altLang="ja-JP" sz="2400" dirty="0" err="1">
                <a:solidFill>
                  <a:srgbClr val="002060"/>
                </a:solidFill>
                <a:latin typeface="inherit"/>
              </a:rPr>
              <a:t>Dwango</a:t>
            </a:r>
            <a:r>
              <a:rPr lang="en-US" altLang="ja-JP" sz="2400" dirty="0">
                <a:solidFill>
                  <a:srgbClr val="002060"/>
                </a:solidFill>
                <a:latin typeface="inherit"/>
              </a:rPr>
              <a:t>.</a:t>
            </a:r>
          </a:p>
          <a:p>
            <a:r>
              <a:rPr lang="en-US" altLang="ja-JP" sz="2400" dirty="0">
                <a:solidFill>
                  <a:srgbClr val="002060"/>
                </a:solidFill>
                <a:latin typeface="inherit"/>
              </a:rPr>
              <a:t>It is unknown whether the leaked data included intellectual property, such as trade secrets.</a:t>
            </a:r>
          </a:p>
          <a:p>
            <a:r>
              <a:rPr lang="en-US" altLang="ja-JP" sz="2400" dirty="0">
                <a:solidFill>
                  <a:srgbClr val="002060"/>
                </a:solidFill>
                <a:latin typeface="inherit"/>
              </a:rPr>
              <a:t>Kadokawa identified and reported cases of malicious information dissemination, where a third party shared the leaked data obtained from the dark web on social media.</a:t>
            </a:r>
          </a:p>
          <a:p>
            <a:r>
              <a:rPr lang="en-US" altLang="ja-JP" sz="2400" dirty="0">
                <a:solidFill>
                  <a:srgbClr val="002060"/>
                </a:solidFill>
                <a:latin typeface="inherit"/>
              </a:rPr>
              <a:t>Kadokawa requested the deletion of such posts and pursued information disclosure requests to identify the originators of these malicious acts and take legal action against them.</a:t>
            </a:r>
            <a:endParaRPr lang="en-US" altLang="ja-JP" sz="2400" kern="0" dirty="0">
              <a:solidFill>
                <a:srgbClr val="002060"/>
              </a:solidFill>
              <a:effectLst/>
              <a:latin typeface="inherit"/>
              <a:ea typeface="ＭＳ Ｐゴシック" panose="020B0600070205080204" pitchFamily="50" charset="-128"/>
              <a:cs typeface="ＭＳ Ｐゴシック" panose="020B0600070205080204" pitchFamily="50" charset="-128"/>
            </a:endParaRPr>
          </a:p>
          <a:p>
            <a:r>
              <a:rPr lang="en-US" altLang="ja-JP" sz="2400" dirty="0">
                <a:solidFill>
                  <a:srgbClr val="002060"/>
                </a:solidFill>
                <a:latin typeface="Inter"/>
              </a:rPr>
              <a:t>In addition to operational downtime and disruption, Kadokawa suffered financial damages as a consequence of the cyberattacks, including costs related to investigating the attacks, restoring the systems, and providing compensation associated with the incident</a:t>
            </a:r>
            <a:r>
              <a:rPr lang="en-US" altLang="ja-JP" sz="2400" dirty="0">
                <a:solidFill>
                  <a:srgbClr val="002060"/>
                </a:solidFill>
                <a:effectLst/>
                <a:latin typeface="Inter"/>
                <a:ea typeface="ＭＳ Ｐゴシック" panose="020B0600070205080204" pitchFamily="50" charset="-128"/>
                <a:cs typeface="ＭＳ Ｐゴシック" panose="020B0600070205080204" pitchFamily="50" charset="-128"/>
              </a:rPr>
              <a:t>.</a:t>
            </a:r>
            <a:endParaRPr lang="ja-JP" altLang="ja-JP" sz="2400" kern="100" dirty="0">
              <a:solidFill>
                <a:srgbClr val="002060"/>
              </a:solidFill>
              <a:effectLst/>
              <a:latin typeface="Inter"/>
              <a:ea typeface="游明朝" panose="02020400000000000000" pitchFamily="18" charset="-128"/>
              <a:cs typeface="Times New Roman" panose="02020603050405020304" pitchFamily="18" charset="0"/>
            </a:endParaRPr>
          </a:p>
          <a:p>
            <a:endParaRPr lang="en-US" altLang="ja-JP" sz="2000" dirty="0">
              <a:latin typeface="inherit"/>
            </a:endParaRPr>
          </a:p>
          <a:p>
            <a:endParaRPr lang="en-US" altLang="ja-JP" sz="2000" dirty="0">
              <a:latin typeface="inherit"/>
            </a:endParaRPr>
          </a:p>
          <a:p>
            <a:endParaRPr lang="en-US" altLang="ja-JP" sz="2000" dirty="0">
              <a:latin typeface="inherit"/>
            </a:endParaRPr>
          </a:p>
          <a:p>
            <a:endParaRPr lang="en-US" altLang="ja-JP" sz="2000" dirty="0">
              <a:latin typeface="inherit"/>
            </a:endParaRPr>
          </a:p>
          <a:p>
            <a:endParaRPr kumimoji="1" lang="en-US" altLang="ja-JP" sz="2000" dirty="0">
              <a:latin typeface="inherit"/>
            </a:endParaRPr>
          </a:p>
        </p:txBody>
      </p:sp>
    </p:spTree>
    <p:extLst>
      <p:ext uri="{BB962C8B-B14F-4D97-AF65-F5344CB8AC3E}">
        <p14:creationId xmlns:p14="http://schemas.microsoft.com/office/powerpoint/2010/main" val="4099801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879D5A-773C-87D6-3F23-0E14FDD7B10E}"/>
              </a:ext>
            </a:extLst>
          </p:cNvPr>
          <p:cNvSpPr>
            <a:spLocks noGrp="1"/>
          </p:cNvSpPr>
          <p:nvPr>
            <p:ph type="title"/>
          </p:nvPr>
        </p:nvSpPr>
        <p:spPr/>
        <p:txBody>
          <a:bodyPr>
            <a:normAutofit/>
          </a:bodyPr>
          <a:lstStyle/>
          <a:p>
            <a:pPr algn="ctr"/>
            <a:r>
              <a:rPr kumimoji="1" lang="en-US" altLang="ja-JP" dirty="0">
                <a:solidFill>
                  <a:srgbClr val="002060"/>
                </a:solidFill>
                <a:latin typeface="Impact" panose="020B0806030902050204" pitchFamily="34" charset="0"/>
              </a:rPr>
              <a:t>Case 2: Data Breach </a:t>
            </a:r>
            <a:r>
              <a:rPr lang="en-US" altLang="ja-JP" dirty="0">
                <a:solidFill>
                  <a:srgbClr val="002060"/>
                </a:solidFill>
                <a:latin typeface="Impact" panose="020B0806030902050204" pitchFamily="34" charset="0"/>
              </a:rPr>
              <a:t>by </a:t>
            </a:r>
            <a:r>
              <a:rPr kumimoji="1" lang="en-US" altLang="ja-JP" dirty="0">
                <a:solidFill>
                  <a:srgbClr val="002060"/>
                </a:solidFill>
                <a:latin typeface="Impact" panose="020B0806030902050204" pitchFamily="34" charset="0"/>
              </a:rPr>
              <a:t>Insider</a:t>
            </a:r>
            <a:endParaRPr kumimoji="1" lang="ja-JP" altLang="en-US" dirty="0">
              <a:solidFill>
                <a:srgbClr val="002060"/>
              </a:solidFill>
              <a:latin typeface="Impact" panose="020B0806030902050204" pitchFamily="34" charset="0"/>
            </a:endParaRPr>
          </a:p>
        </p:txBody>
      </p:sp>
      <p:sp>
        <p:nvSpPr>
          <p:cNvPr id="3" name="コンテンツ プレースホルダー 2">
            <a:extLst>
              <a:ext uri="{FF2B5EF4-FFF2-40B4-BE49-F238E27FC236}">
                <a16:creationId xmlns:a16="http://schemas.microsoft.com/office/drawing/2014/main" id="{F4C64C79-3E0D-B798-7398-0704BAD8BACA}"/>
              </a:ext>
            </a:extLst>
          </p:cNvPr>
          <p:cNvSpPr>
            <a:spLocks noGrp="1"/>
          </p:cNvSpPr>
          <p:nvPr>
            <p:ph idx="1"/>
          </p:nvPr>
        </p:nvSpPr>
        <p:spPr/>
        <p:txBody>
          <a:bodyPr vert="horz" lIns="91440" tIns="45720" rIns="91440" bIns="45720" rtlCol="0" anchor="t">
            <a:normAutofit fontScale="92500" lnSpcReduction="10000"/>
          </a:bodyPr>
          <a:lstStyle/>
          <a:p>
            <a:r>
              <a:rPr lang="en-US" altLang="ja-JP" dirty="0">
                <a:solidFill>
                  <a:srgbClr val="002060"/>
                </a:solidFill>
                <a:latin typeface="inherit"/>
              </a:rPr>
              <a:t>On June 15, 2023, Quan Hengdao, a senior Chinese researcher at the National Institute of Advanced Industrial Science and Technology (AIST), the largest Japanese government-funded research institute, was arrested on suspicion of violating the Unfair Competition Prevention Act. He was accused of sending the institute’s confidential data on technologies for synthesizing fluorine compounds to a Chinese chemical firm via email on April 13, 2018.</a:t>
            </a:r>
          </a:p>
          <a:p>
            <a:r>
              <a:rPr lang="en-US" altLang="ja-JP" dirty="0">
                <a:solidFill>
                  <a:srgbClr val="002060"/>
                </a:solidFill>
                <a:latin typeface="inherit"/>
                <a:ea typeface="游ゴシック"/>
              </a:rPr>
              <a:t>The firm filed a Chinese patent application for the synthesis of fluorine compounds approximately one week after receiving the email and obtained the patent in June 2020. Quan Hengdao is listed as one of the inventors. It is suspected that the leaked data was used in drafting the patent application.</a:t>
            </a:r>
          </a:p>
          <a:p>
            <a:endParaRPr lang="en-US" altLang="ja-JP" dirty="0">
              <a:latin typeface="inherit"/>
              <a:ea typeface="游ゴシック" panose="020B0400000000000000" pitchFamily="34" charset="-128"/>
            </a:endParaRPr>
          </a:p>
        </p:txBody>
      </p:sp>
    </p:spTree>
    <p:extLst>
      <p:ext uri="{BB962C8B-B14F-4D97-AF65-F5344CB8AC3E}">
        <p14:creationId xmlns:p14="http://schemas.microsoft.com/office/powerpoint/2010/main" val="1606670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2436-4DB8-66BC-A11A-68421DEB070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FCC4C3-9AA2-6AA1-74B6-969E4D50FB20}"/>
              </a:ext>
            </a:extLst>
          </p:cNvPr>
          <p:cNvSpPr>
            <a:spLocks noGrp="1"/>
          </p:cNvSpPr>
          <p:nvPr>
            <p:ph type="title"/>
          </p:nvPr>
        </p:nvSpPr>
        <p:spPr/>
        <p:txBody>
          <a:bodyPr>
            <a:normAutofit/>
          </a:bodyPr>
          <a:lstStyle/>
          <a:p>
            <a:pPr algn="ctr"/>
            <a:r>
              <a:rPr lang="en-US" altLang="ja-JP" sz="4900" dirty="0">
                <a:solidFill>
                  <a:srgbClr val="002060"/>
                </a:solidFill>
                <a:latin typeface="Impact"/>
                <a:ea typeface="游ゴシック Light"/>
              </a:rPr>
              <a:t>Case 3: </a:t>
            </a:r>
            <a:r>
              <a:rPr lang="en-US" dirty="0">
                <a:solidFill>
                  <a:srgbClr val="002060"/>
                </a:solidFill>
                <a:latin typeface="Impact"/>
              </a:rPr>
              <a:t>: </a:t>
            </a:r>
            <a:r>
              <a:rPr lang="en-US" sz="3200" dirty="0">
                <a:solidFill>
                  <a:srgbClr val="002060"/>
                </a:solidFill>
                <a:latin typeface="Impact"/>
              </a:rPr>
              <a:t>Site-blocking and Online Copyright Infringement</a:t>
            </a:r>
            <a:br>
              <a:rPr lang="en-US" sz="3200" dirty="0">
                <a:latin typeface="Impact" panose="020B0806030902050204" pitchFamily="34" charset="0"/>
              </a:rPr>
            </a:br>
            <a:r>
              <a:rPr lang="en-US" sz="3200" dirty="0">
                <a:solidFill>
                  <a:srgbClr val="002060"/>
                </a:solidFill>
                <a:latin typeface="Impact"/>
              </a:rPr>
              <a:t> -Background of Pirate manga website-</a:t>
            </a:r>
            <a:endParaRPr kumimoji="1" lang="ja-JP" sz="3200" dirty="0">
              <a:solidFill>
                <a:srgbClr val="002060"/>
              </a:solidFill>
              <a:latin typeface="Impact"/>
            </a:endParaRPr>
          </a:p>
        </p:txBody>
      </p:sp>
      <p:sp>
        <p:nvSpPr>
          <p:cNvPr id="3" name="コンテンツ プレースホルダー 2">
            <a:extLst>
              <a:ext uri="{FF2B5EF4-FFF2-40B4-BE49-F238E27FC236}">
                <a16:creationId xmlns:a16="http://schemas.microsoft.com/office/drawing/2014/main" id="{6626A30A-6FE2-23C8-C281-C60258380CE6}"/>
              </a:ext>
            </a:extLst>
          </p:cNvPr>
          <p:cNvSpPr>
            <a:spLocks noGrp="1"/>
          </p:cNvSpPr>
          <p:nvPr>
            <p:ph idx="1"/>
          </p:nvPr>
        </p:nvSpPr>
        <p:spPr/>
        <p:txBody>
          <a:bodyPr>
            <a:normAutofit/>
          </a:bodyPr>
          <a:lstStyle/>
          <a:p>
            <a:r>
              <a:rPr kumimoji="1" lang="en-US" altLang="ja-JP" sz="2200" dirty="0">
                <a:solidFill>
                  <a:srgbClr val="002060"/>
                </a:solidFill>
                <a:latin typeface="inherit"/>
              </a:rPr>
              <a:t>Addressing IP infringements in cyberspace could broadly fall within the scope of cybersecurity in connection with IP Protection.</a:t>
            </a:r>
          </a:p>
          <a:p>
            <a:r>
              <a:rPr kumimoji="1" lang="en-US" altLang="ja-JP" sz="2200" dirty="0">
                <a:solidFill>
                  <a:srgbClr val="002060"/>
                </a:solidFill>
                <a:latin typeface="inherit"/>
              </a:rPr>
              <a:t>There have been a number of pirate manga websites, where both the hardware devices hosting the sites and the actual operators are unknown or located outside Japan.</a:t>
            </a:r>
          </a:p>
          <a:p>
            <a:r>
              <a:rPr kumimoji="1" lang="en-US" altLang="ja-JP" sz="2200" dirty="0">
                <a:solidFill>
                  <a:srgbClr val="002060"/>
                </a:solidFill>
                <a:latin typeface="inherit"/>
              </a:rPr>
              <a:t>It is difficult to enforce copyrights against the operators of such pirate sites.</a:t>
            </a:r>
          </a:p>
          <a:p>
            <a:r>
              <a:rPr kumimoji="1" lang="en-US" altLang="ja-JP" sz="2200" dirty="0">
                <a:solidFill>
                  <a:srgbClr val="002060"/>
                </a:solidFill>
                <a:latin typeface="inherit"/>
              </a:rPr>
              <a:t>CODA (Content Overseas Distribution Association), an organization formed at the request of the Japanese government in 2002, has been urging site operators to shut down the pirate sites, but most of them have ignored these requests.</a:t>
            </a:r>
          </a:p>
          <a:p>
            <a:r>
              <a:rPr kumimoji="1" lang="en-US" altLang="ja-JP" sz="2200" dirty="0">
                <a:solidFill>
                  <a:srgbClr val="002060"/>
                </a:solidFill>
                <a:latin typeface="inherit"/>
              </a:rPr>
              <a:t>Pirate manga websites in cyberspace pose a significant challenge to the Japanese manga industry.</a:t>
            </a:r>
          </a:p>
        </p:txBody>
      </p:sp>
    </p:spTree>
    <p:extLst>
      <p:ext uri="{BB962C8B-B14F-4D97-AF65-F5344CB8AC3E}">
        <p14:creationId xmlns:p14="http://schemas.microsoft.com/office/powerpoint/2010/main" val="1470600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222B96-0DAF-8134-BA6B-9E5D44CC6CF4}"/>
              </a:ext>
            </a:extLst>
          </p:cNvPr>
          <p:cNvSpPr>
            <a:spLocks noGrp="1"/>
          </p:cNvSpPr>
          <p:nvPr>
            <p:ph type="title"/>
          </p:nvPr>
        </p:nvSpPr>
        <p:spPr/>
        <p:txBody>
          <a:bodyPr>
            <a:normAutofit/>
          </a:bodyPr>
          <a:lstStyle/>
          <a:p>
            <a:pPr algn="ctr"/>
            <a:r>
              <a:rPr kumimoji="1" lang="en-US" altLang="ja-JP" sz="4000" dirty="0">
                <a:solidFill>
                  <a:srgbClr val="002060"/>
                </a:solidFill>
                <a:latin typeface="Impact" panose="020B0806030902050204" pitchFamily="34" charset="0"/>
              </a:rPr>
              <a:t>Manga-mura (Manga Village) Case</a:t>
            </a:r>
            <a:endParaRPr kumimoji="1" lang="ja-JP" altLang="en-US" sz="4000" dirty="0">
              <a:solidFill>
                <a:srgbClr val="002060"/>
              </a:solidFill>
              <a:latin typeface="Impact" panose="020B0806030902050204" pitchFamily="34" charset="0"/>
            </a:endParaRPr>
          </a:p>
        </p:txBody>
      </p:sp>
      <p:sp>
        <p:nvSpPr>
          <p:cNvPr id="3" name="コンテンツ プレースホルダー 2">
            <a:extLst>
              <a:ext uri="{FF2B5EF4-FFF2-40B4-BE49-F238E27FC236}">
                <a16:creationId xmlns:a16="http://schemas.microsoft.com/office/drawing/2014/main" id="{3A2D68A4-CA1D-442B-AD85-B2A9395386F5}"/>
              </a:ext>
            </a:extLst>
          </p:cNvPr>
          <p:cNvSpPr>
            <a:spLocks noGrp="1"/>
          </p:cNvSpPr>
          <p:nvPr>
            <p:ph idx="1"/>
          </p:nvPr>
        </p:nvSpPr>
        <p:spPr/>
        <p:txBody>
          <a:bodyPr vert="horz" lIns="91440" tIns="45720" rIns="91440" bIns="45720" rtlCol="0" anchor="t">
            <a:normAutofit lnSpcReduction="10000"/>
          </a:bodyPr>
          <a:lstStyle/>
          <a:p>
            <a:r>
              <a:rPr kumimoji="1" lang="en-US" altLang="ja-JP" sz="2200" dirty="0">
                <a:solidFill>
                  <a:srgbClr val="002060"/>
                </a:solidFill>
                <a:latin typeface="inherit"/>
              </a:rPr>
              <a:t>Manga-mura was one of the largest and most popular pirate manga websites, operating from January 2016 to April 2018.</a:t>
            </a:r>
          </a:p>
          <a:p>
            <a:pPr marL="0" indent="0">
              <a:buNone/>
            </a:pPr>
            <a:r>
              <a:rPr kumimoji="1" lang="en-US" altLang="ja-JP" sz="2200" dirty="0">
                <a:latin typeface="inherit"/>
                <a:hlinkClick r:id="rId2"/>
              </a:rPr>
              <a:t>https://www.bunka.go.jp/english/policy/copyright/pdf/93890101_02.pdf</a:t>
            </a:r>
            <a:endParaRPr kumimoji="1" lang="en-US" altLang="ja-JP" sz="2200" dirty="0">
              <a:latin typeface="inherit"/>
            </a:endParaRPr>
          </a:p>
          <a:p>
            <a:r>
              <a:rPr kumimoji="1" lang="en-US" altLang="ja-JP" sz="2200" dirty="0">
                <a:solidFill>
                  <a:srgbClr val="002060"/>
                </a:solidFill>
                <a:latin typeface="inherit"/>
              </a:rPr>
              <a:t>Manga-mura was created by crawling and curating pirated copies of manga from cyberspace and operated using bulletproof hosting.</a:t>
            </a:r>
          </a:p>
          <a:p>
            <a:r>
              <a:rPr kumimoji="1" lang="en-US" sz="2200" dirty="0">
                <a:solidFill>
                  <a:srgbClr val="002060"/>
                </a:solidFill>
                <a:ea typeface="+mn-lt"/>
                <a:cs typeface="+mn-lt"/>
              </a:rPr>
              <a:t>Site blocking refers to the practice of preventing access to certain websites by using technical means. Site blocking can be a cybersecurity measure to protect users from malicious sites.</a:t>
            </a:r>
            <a:endParaRPr lang="en-US" sz="2200" dirty="0">
              <a:solidFill>
                <a:srgbClr val="002060"/>
              </a:solidFill>
              <a:ea typeface="+mn-lt"/>
              <a:cs typeface="+mn-lt"/>
            </a:endParaRPr>
          </a:p>
          <a:p>
            <a:r>
              <a:rPr kumimoji="1" lang="en-US" altLang="ja-JP" sz="2200" dirty="0">
                <a:solidFill>
                  <a:srgbClr val="002060"/>
                </a:solidFill>
                <a:latin typeface="inherit"/>
              </a:rPr>
              <a:t>In 2018, the Japanese government considered website blocking, and the site was eventually blocked by major ISPs to prevent Japanese users from accessing Manga-mura. This move was controversial, as it raised questions about whether website blocking violated "the right to know" and "the secrecy of communications" under the Japanese Constitution.</a:t>
            </a:r>
            <a:endParaRPr kumimoji="1" lang="ja-JP" altLang="en-US" sz="2200" dirty="0">
              <a:solidFill>
                <a:srgbClr val="002060"/>
              </a:solidFill>
            </a:endParaRPr>
          </a:p>
        </p:txBody>
      </p:sp>
    </p:spTree>
    <p:extLst>
      <p:ext uri="{BB962C8B-B14F-4D97-AF65-F5344CB8AC3E}">
        <p14:creationId xmlns:p14="http://schemas.microsoft.com/office/powerpoint/2010/main" val="2452524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301D-A8F7-A8F8-AEC5-76A33B19F1A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8137E45-3A5A-8985-7F11-A8C0218AC17F}"/>
              </a:ext>
            </a:extLst>
          </p:cNvPr>
          <p:cNvSpPr>
            <a:spLocks noGrp="1"/>
          </p:cNvSpPr>
          <p:nvPr>
            <p:ph type="title"/>
          </p:nvPr>
        </p:nvSpPr>
        <p:spPr/>
        <p:txBody>
          <a:bodyPr>
            <a:normAutofit/>
          </a:bodyPr>
          <a:lstStyle/>
          <a:p>
            <a:pPr algn="ctr"/>
            <a:r>
              <a:rPr kumimoji="1" lang="en-US" altLang="ja-JP" sz="4000" dirty="0">
                <a:solidFill>
                  <a:srgbClr val="002060"/>
                </a:solidFill>
                <a:latin typeface="Impact" panose="020B0806030902050204" pitchFamily="34" charset="0"/>
              </a:rPr>
              <a:t>Manga-mura Case (</a:t>
            </a:r>
            <a:r>
              <a:rPr lang="en-US" altLang="ja-JP" sz="4000" b="0" i="0" dirty="0">
                <a:solidFill>
                  <a:srgbClr val="002060"/>
                </a:solidFill>
                <a:effectLst/>
                <a:latin typeface="Impact" panose="020B0806030902050204" pitchFamily="34" charset="0"/>
              </a:rPr>
              <a:t>Cont'd</a:t>
            </a:r>
            <a:r>
              <a:rPr kumimoji="1" lang="en-US" altLang="ja-JP" sz="4000" dirty="0">
                <a:solidFill>
                  <a:srgbClr val="002060"/>
                </a:solidFill>
                <a:latin typeface="Impact" panose="020B0806030902050204" pitchFamily="34" charset="0"/>
              </a:rPr>
              <a:t>)</a:t>
            </a:r>
            <a:endParaRPr kumimoji="1" lang="ja-JP" altLang="en-US" sz="4000" dirty="0">
              <a:solidFill>
                <a:srgbClr val="002060"/>
              </a:solidFill>
              <a:latin typeface="Impact" panose="020B0806030902050204" pitchFamily="34" charset="0"/>
            </a:endParaRPr>
          </a:p>
        </p:txBody>
      </p:sp>
      <p:sp>
        <p:nvSpPr>
          <p:cNvPr id="3" name="コンテンツ プレースホルダー 2">
            <a:extLst>
              <a:ext uri="{FF2B5EF4-FFF2-40B4-BE49-F238E27FC236}">
                <a16:creationId xmlns:a16="http://schemas.microsoft.com/office/drawing/2014/main" id="{E1C2F682-C4ED-A827-86F7-2A9A66DCEE1B}"/>
              </a:ext>
            </a:extLst>
          </p:cNvPr>
          <p:cNvSpPr>
            <a:spLocks noGrp="1"/>
          </p:cNvSpPr>
          <p:nvPr>
            <p:ph idx="1"/>
          </p:nvPr>
        </p:nvSpPr>
        <p:spPr/>
        <p:txBody>
          <a:bodyPr>
            <a:normAutofit/>
          </a:bodyPr>
          <a:lstStyle/>
          <a:p>
            <a:r>
              <a:rPr lang="en-US" altLang="ja-JP" sz="2200" i="0" dirty="0">
                <a:solidFill>
                  <a:srgbClr val="002060"/>
                </a:solidFill>
                <a:effectLst/>
                <a:latin typeface="inherit"/>
              </a:rPr>
              <a:t>Romi Hoshino, a Japanese-German-Israeli</a:t>
            </a:r>
            <a:r>
              <a:rPr lang="ja-JP" altLang="en-US" sz="2200" dirty="0">
                <a:solidFill>
                  <a:srgbClr val="002060"/>
                </a:solidFill>
                <a:latin typeface="inherit"/>
              </a:rPr>
              <a:t> </a:t>
            </a:r>
            <a:r>
              <a:rPr lang="en-US" altLang="ja-JP" sz="2200" i="0" dirty="0">
                <a:solidFill>
                  <a:srgbClr val="002060"/>
                </a:solidFill>
                <a:effectLst/>
                <a:latin typeface="inherit"/>
              </a:rPr>
              <a:t>site operator, was arrested in Manila in July 2019 and deported to Japan.</a:t>
            </a:r>
          </a:p>
          <a:p>
            <a:r>
              <a:rPr lang="en-US" altLang="ja-JP" sz="2200" i="0" dirty="0">
                <a:solidFill>
                  <a:srgbClr val="002060"/>
                </a:solidFill>
                <a:effectLst/>
                <a:latin typeface="inherit"/>
              </a:rPr>
              <a:t>He was sentenced to three years in prison for copyright infringement (violation of the right to make transmittable).</a:t>
            </a:r>
          </a:p>
          <a:p>
            <a:r>
              <a:rPr lang="en-US" altLang="ja-JP" sz="2200" i="0" dirty="0">
                <a:solidFill>
                  <a:srgbClr val="002060"/>
                </a:solidFill>
                <a:effectLst/>
                <a:latin typeface="inherit"/>
              </a:rPr>
              <a:t>On April 18, 2024, he was ordered by the Tokyo District Court to pay 1.7 billion yen (around US$12 million) in damages for copyright infringements to </a:t>
            </a:r>
            <a:r>
              <a:rPr lang="en-US" altLang="ja-JP" sz="2200" i="0" dirty="0" err="1">
                <a:solidFill>
                  <a:srgbClr val="002060"/>
                </a:solidFill>
                <a:effectLst/>
                <a:latin typeface="inherit"/>
              </a:rPr>
              <a:t>Shogakukan</a:t>
            </a:r>
            <a:r>
              <a:rPr lang="en-US" altLang="ja-JP" sz="2200" i="0" dirty="0">
                <a:solidFill>
                  <a:srgbClr val="002060"/>
                </a:solidFill>
                <a:effectLst/>
                <a:latin typeface="inherit"/>
              </a:rPr>
              <a:t>, </a:t>
            </a:r>
            <a:r>
              <a:rPr lang="en-US" altLang="ja-JP" sz="2200" i="0" dirty="0" err="1">
                <a:solidFill>
                  <a:srgbClr val="002060"/>
                </a:solidFill>
                <a:effectLst/>
                <a:latin typeface="inherit"/>
              </a:rPr>
              <a:t>Shueisha</a:t>
            </a:r>
            <a:r>
              <a:rPr lang="en-US" altLang="ja-JP" sz="2200" i="0" dirty="0">
                <a:solidFill>
                  <a:srgbClr val="002060"/>
                </a:solidFill>
                <a:effectLst/>
                <a:latin typeface="inherit"/>
              </a:rPr>
              <a:t>, and Kadokawa. The judgment was finalized on July 8, 2024.</a:t>
            </a:r>
          </a:p>
          <a:p>
            <a:r>
              <a:rPr lang="en-US" altLang="ja-JP" sz="2200" i="0" dirty="0">
                <a:solidFill>
                  <a:srgbClr val="002060"/>
                </a:solidFill>
                <a:effectLst/>
                <a:latin typeface="inherit"/>
              </a:rPr>
              <a:t>He has no intention of paying the damages.</a:t>
            </a:r>
          </a:p>
          <a:p>
            <a:pPr marL="0" indent="0">
              <a:buNone/>
            </a:pPr>
            <a:r>
              <a:rPr lang="en-US" altLang="ja-JP" sz="1800" b="0" i="0" dirty="0">
                <a:effectLst/>
                <a:latin typeface="Arial" panose="020B0604020202020204" pitchFamily="34" charset="0"/>
                <a:hlinkClick r:id="rId2"/>
              </a:rPr>
              <a:t>https://www.youtube.com/shorts/wgwZ5HzOM2k</a:t>
            </a:r>
            <a:endParaRPr lang="en-US" altLang="ja-JP" sz="1800" b="0" i="0" dirty="0">
              <a:effectLst/>
              <a:latin typeface="Arial" panose="020B0604020202020204" pitchFamily="34" charset="0"/>
            </a:endParaRPr>
          </a:p>
          <a:p>
            <a:r>
              <a:rPr lang="en-US" altLang="ja-JP" sz="2200" dirty="0">
                <a:solidFill>
                  <a:srgbClr val="002060"/>
                </a:solidFill>
                <a:latin typeface="Inter"/>
              </a:rPr>
              <a:t>At the very least, the judgment could serve as a warning to other existing pirate manga websites</a:t>
            </a:r>
            <a:r>
              <a:rPr lang="en-US" altLang="ja-JP" sz="2200" b="0" i="0" dirty="0">
                <a:solidFill>
                  <a:srgbClr val="002060"/>
                </a:solidFill>
                <a:effectLst/>
                <a:latin typeface="Inter"/>
              </a:rPr>
              <a:t>.</a:t>
            </a:r>
          </a:p>
          <a:p>
            <a:endParaRPr lang="en-US" altLang="ja-JP" sz="2200" dirty="0">
              <a:latin typeface="Arial" panose="020B0604020202020204" pitchFamily="34" charset="0"/>
            </a:endParaRPr>
          </a:p>
          <a:p>
            <a:endParaRPr lang="en-US" altLang="ja-JP" sz="2200" b="0" i="0" dirty="0">
              <a:effectLst/>
              <a:latin typeface="Arial" panose="020B0604020202020204" pitchFamily="34" charset="0"/>
            </a:endParaRPr>
          </a:p>
          <a:p>
            <a:endParaRPr kumimoji="1" lang="ja-JP" altLang="en-US" sz="2200" dirty="0"/>
          </a:p>
        </p:txBody>
      </p:sp>
    </p:spTree>
    <p:extLst>
      <p:ext uri="{BB962C8B-B14F-4D97-AF65-F5344CB8AC3E}">
        <p14:creationId xmlns:p14="http://schemas.microsoft.com/office/powerpoint/2010/main" val="1098818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6"/>
          </p:nvPr>
        </p:nvSpPr>
        <p:spPr>
          <a:prstGeom prst="rect">
            <a:avLst/>
          </a:prstGeom>
        </p:spPr>
        <p:txBody>
          <a:bodyPr/>
          <a:lstStyle/>
          <a:p>
            <a:pPr defTabSz="457200"/>
            <a:fld id="{D34DACC3-9742-4940-92E6-4CAB853A3218}" type="slidenum">
              <a:rPr lang="en-GB">
                <a:solidFill>
                  <a:srgbClr val="565A5C"/>
                </a:solidFill>
                <a:latin typeface="Arial"/>
                <a:ea typeface="SimSun"/>
              </a:rPr>
              <a:pPr defTabSz="457200"/>
              <a:t>3</a:t>
            </a:fld>
            <a:endParaRPr lang="en-GB" dirty="0">
              <a:solidFill>
                <a:srgbClr val="565A5C"/>
              </a:solidFill>
              <a:latin typeface="Arial"/>
              <a:ea typeface="SimSun"/>
            </a:endParaRPr>
          </a:p>
        </p:txBody>
      </p:sp>
      <p:sp>
        <p:nvSpPr>
          <p:cNvPr id="2" name="Title 1"/>
          <p:cNvSpPr>
            <a:spLocks noGrp="1"/>
          </p:cNvSpPr>
          <p:nvPr>
            <p:ph type="title"/>
          </p:nvPr>
        </p:nvSpPr>
        <p:spPr>
          <a:xfrm>
            <a:off x="488951" y="260648"/>
            <a:ext cx="11211983" cy="396000"/>
          </a:xfrm>
        </p:spPr>
        <p:txBody>
          <a:bodyPr>
            <a:normAutofit fontScale="90000"/>
          </a:bodyPr>
          <a:lstStyle/>
          <a:p>
            <a:r>
              <a:rPr lang="en-GB" sz="4000" dirty="0">
                <a:solidFill>
                  <a:srgbClr val="002060"/>
                </a:solidFill>
              </a:rPr>
              <a:t>Historical Snapshot of data breaches </a:t>
            </a:r>
            <a:r>
              <a:rPr lang="en-US" sz="4000" dirty="0">
                <a:solidFill>
                  <a:srgbClr val="002060"/>
                </a:solidFill>
              </a:rPr>
              <a:t>in ASEAN</a:t>
            </a:r>
          </a:p>
        </p:txBody>
      </p:sp>
      <p:grpSp>
        <p:nvGrpSpPr>
          <p:cNvPr id="3" name="Group 2">
            <a:extLst>
              <a:ext uri="{FF2B5EF4-FFF2-40B4-BE49-F238E27FC236}">
                <a16:creationId xmlns:a16="http://schemas.microsoft.com/office/drawing/2014/main" id="{12420480-9E08-6E89-D6A4-D9D045C710E3}"/>
              </a:ext>
            </a:extLst>
          </p:cNvPr>
          <p:cNvGrpSpPr/>
          <p:nvPr/>
        </p:nvGrpSpPr>
        <p:grpSpPr>
          <a:xfrm>
            <a:off x="772235" y="811024"/>
            <a:ext cx="10199524" cy="5235951"/>
            <a:chOff x="263352" y="974488"/>
            <a:chExt cx="10199524" cy="5235951"/>
          </a:xfrm>
        </p:grpSpPr>
        <p:pic>
          <p:nvPicPr>
            <p:cNvPr id="1026" name="Picture 2" descr="https://upload.wikimedia.org/wikipedia/commons/thumb/d/d5/ASEAN_and_East_Timor.svg/2000px-ASEAN_and_East_Timor.svg.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3670" y="1010161"/>
              <a:ext cx="6989885" cy="517251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4844231" y="4451392"/>
              <a:ext cx="193175" cy="184444"/>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9" name="Straight Connector 8"/>
            <p:cNvCxnSpPr>
              <a:endCxn id="6" idx="4"/>
            </p:cNvCxnSpPr>
            <p:nvPr/>
          </p:nvCxnSpPr>
          <p:spPr>
            <a:xfrm flipV="1">
              <a:off x="4872521" y="4635836"/>
              <a:ext cx="68298" cy="7725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264230" y="3129490"/>
              <a:ext cx="234377" cy="219638"/>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20" name="Straight Connector 19"/>
            <p:cNvCxnSpPr>
              <a:endCxn id="17" idx="7"/>
            </p:cNvCxnSpPr>
            <p:nvPr/>
          </p:nvCxnSpPr>
          <p:spPr>
            <a:xfrm flipH="1">
              <a:off x="7464283" y="1895903"/>
              <a:ext cx="988323" cy="126575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925479" y="3019905"/>
              <a:ext cx="633613" cy="649105"/>
              <a:chOff x="3295553" y="2246801"/>
              <a:chExt cx="633613" cy="649105"/>
            </a:xfrm>
          </p:grpSpPr>
          <p:sp>
            <p:nvSpPr>
              <p:cNvPr id="27" name="Oval 26"/>
              <p:cNvSpPr/>
              <p:nvPr/>
            </p:nvSpPr>
            <p:spPr>
              <a:xfrm>
                <a:off x="3295553" y="2246801"/>
                <a:ext cx="193175" cy="193175"/>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30" name="Straight Connector 29"/>
              <p:cNvCxnSpPr>
                <a:endCxn id="27" idx="5"/>
              </p:cNvCxnSpPr>
              <p:nvPr/>
            </p:nvCxnSpPr>
            <p:spPr>
              <a:xfrm flipH="1" flipV="1">
                <a:off x="3460438" y="2411686"/>
                <a:ext cx="468728" cy="48422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4326056" y="2577701"/>
              <a:ext cx="193175" cy="193175"/>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33" name="Straight Connector 32"/>
            <p:cNvCxnSpPr>
              <a:endCxn id="26" idx="1"/>
            </p:cNvCxnSpPr>
            <p:nvPr/>
          </p:nvCxnSpPr>
          <p:spPr>
            <a:xfrm>
              <a:off x="2834769" y="1251044"/>
              <a:ext cx="1519577" cy="135494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633176" y="4089363"/>
              <a:ext cx="193175" cy="193175"/>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58" name="Straight Connector 57"/>
            <p:cNvCxnSpPr>
              <a:endCxn id="87" idx="2"/>
            </p:cNvCxnSpPr>
            <p:nvPr/>
          </p:nvCxnSpPr>
          <p:spPr>
            <a:xfrm flipV="1">
              <a:off x="4447723" y="1911525"/>
              <a:ext cx="110677" cy="6542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00" idx="3"/>
              <a:endCxn id="36" idx="2"/>
            </p:cNvCxnSpPr>
            <p:nvPr/>
          </p:nvCxnSpPr>
          <p:spPr>
            <a:xfrm>
              <a:off x="2096207" y="4036586"/>
              <a:ext cx="2536969" cy="14936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5345206" y="2898622"/>
              <a:ext cx="546411" cy="193175"/>
              <a:chOff x="3876258" y="5515377"/>
              <a:chExt cx="530925" cy="193175"/>
            </a:xfrm>
          </p:grpSpPr>
          <p:sp>
            <p:nvSpPr>
              <p:cNvPr id="66" name="Oval 65"/>
              <p:cNvSpPr/>
              <p:nvPr/>
            </p:nvSpPr>
            <p:spPr>
              <a:xfrm>
                <a:off x="3876258" y="5515377"/>
                <a:ext cx="193175" cy="193175"/>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72" name="Straight Connector 71"/>
              <p:cNvCxnSpPr>
                <a:endCxn id="66" idx="6"/>
              </p:cNvCxnSpPr>
              <p:nvPr/>
            </p:nvCxnSpPr>
            <p:spPr>
              <a:xfrm flipH="1" flipV="1">
                <a:off x="4069433" y="5611965"/>
                <a:ext cx="337750" cy="3548"/>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a:endCxn id="17" idx="5"/>
            </p:cNvCxnSpPr>
            <p:nvPr/>
          </p:nvCxnSpPr>
          <p:spPr>
            <a:xfrm flipH="1" flipV="1">
              <a:off x="7464283" y="3316963"/>
              <a:ext cx="1225170" cy="14392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6" idx="3"/>
              <a:endCxn id="26" idx="2"/>
            </p:cNvCxnSpPr>
            <p:nvPr/>
          </p:nvCxnSpPr>
          <p:spPr>
            <a:xfrm>
              <a:off x="3324810" y="2238211"/>
              <a:ext cx="1001246" cy="4360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6" idx="3"/>
            </p:cNvCxnSpPr>
            <p:nvPr/>
          </p:nvCxnSpPr>
          <p:spPr>
            <a:xfrm flipV="1">
              <a:off x="2324707" y="4608825"/>
              <a:ext cx="2547814" cy="2395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26" idx="6"/>
            </p:cNvCxnSpPr>
            <p:nvPr/>
          </p:nvCxnSpPr>
          <p:spPr>
            <a:xfrm flipV="1">
              <a:off x="4519231" y="1723549"/>
              <a:ext cx="1487714" cy="9507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1073070" y="1010161"/>
              <a:ext cx="1790110" cy="742788"/>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u="sng" dirty="0">
                  <a:solidFill>
                    <a:srgbClr val="FFFFFF"/>
                  </a:solidFill>
                </a:rPr>
                <a:t>Thailand</a:t>
              </a:r>
            </a:p>
            <a:p>
              <a:pPr algn="ctr"/>
              <a:r>
                <a:rPr lang="en-GB" sz="900" b="1" dirty="0">
                  <a:solidFill>
                    <a:srgbClr val="FFFFFF"/>
                  </a:solidFill>
                </a:rPr>
                <a:t>2021 – Personal Data of 10,095 patients of </a:t>
              </a:r>
              <a:r>
                <a:rPr lang="en-GB" sz="900" b="1" dirty="0" err="1">
                  <a:solidFill>
                    <a:srgbClr val="FFFFFF"/>
                  </a:solidFill>
                </a:rPr>
                <a:t>Phetchabun</a:t>
              </a:r>
              <a:r>
                <a:rPr lang="en-GB" sz="900" b="1" dirty="0">
                  <a:solidFill>
                    <a:srgbClr val="FFFFFF"/>
                  </a:solidFill>
                </a:rPr>
                <a:t> Hospital breached  </a:t>
              </a:r>
              <a:endParaRPr lang="en-US" sz="900" b="1" dirty="0">
                <a:solidFill>
                  <a:srgbClr val="FFFFFF"/>
                </a:solidFill>
              </a:endParaRPr>
            </a:p>
          </p:txBody>
        </p:sp>
        <p:sp>
          <p:nvSpPr>
            <p:cNvPr id="86" name="Rectangle 85"/>
            <p:cNvSpPr/>
            <p:nvPr/>
          </p:nvSpPr>
          <p:spPr>
            <a:xfrm>
              <a:off x="1522370" y="1846721"/>
              <a:ext cx="1802440" cy="782979"/>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u="sng" dirty="0">
                  <a:solidFill>
                    <a:srgbClr val="FFFFFF"/>
                  </a:solidFill>
                </a:rPr>
                <a:t>Thailand</a:t>
              </a:r>
            </a:p>
            <a:p>
              <a:pPr algn="ctr"/>
              <a:r>
                <a:rPr lang="en-GB" sz="900" b="1" dirty="0">
                  <a:solidFill>
                    <a:srgbClr val="FFFFFF"/>
                  </a:solidFill>
                </a:rPr>
                <a:t>2021 – More than 106 million travellers to Thailand had their personal details exposed online.  </a:t>
              </a:r>
              <a:endParaRPr lang="en-US" sz="900" b="1" dirty="0">
                <a:solidFill>
                  <a:srgbClr val="FFFFFF"/>
                </a:solidFill>
              </a:endParaRPr>
            </a:p>
          </p:txBody>
        </p:sp>
        <p:sp>
          <p:nvSpPr>
            <p:cNvPr id="87" name="Rectangle 86"/>
            <p:cNvSpPr/>
            <p:nvPr/>
          </p:nvSpPr>
          <p:spPr>
            <a:xfrm>
              <a:off x="3680044" y="974488"/>
              <a:ext cx="1756712" cy="937037"/>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u="sng" dirty="0">
                  <a:solidFill>
                    <a:srgbClr val="FFFFFF"/>
                  </a:solidFill>
                </a:rPr>
                <a:t>Thailand</a:t>
              </a:r>
            </a:p>
            <a:p>
              <a:pPr algn="ctr"/>
              <a:r>
                <a:rPr lang="en-GB" sz="900" b="1" dirty="0">
                  <a:solidFill>
                    <a:srgbClr val="FFFFFF"/>
                  </a:solidFill>
                </a:rPr>
                <a:t>2018 – Personal data of 123,000 customers of two major commercial banks, </a:t>
              </a:r>
              <a:r>
                <a:rPr lang="en-GB" sz="900" b="1" dirty="0" err="1">
                  <a:solidFill>
                    <a:srgbClr val="FFFFFF"/>
                  </a:solidFill>
                </a:rPr>
                <a:t>Kasikornbank</a:t>
              </a:r>
              <a:r>
                <a:rPr lang="en-GB" sz="900" b="1" dirty="0">
                  <a:solidFill>
                    <a:srgbClr val="FFFFFF"/>
                  </a:solidFill>
                </a:rPr>
                <a:t> and Krung Thai Bank, were stolen</a:t>
              </a:r>
              <a:r>
                <a:rPr lang="en-US" sz="900" b="1" dirty="0">
                  <a:solidFill>
                    <a:srgbClr val="FFFFFF"/>
                  </a:solidFill>
                </a:rPr>
                <a:t> </a:t>
              </a:r>
            </a:p>
          </p:txBody>
        </p:sp>
        <p:sp>
          <p:nvSpPr>
            <p:cNvPr id="88" name="Rectangle 87"/>
            <p:cNvSpPr/>
            <p:nvPr/>
          </p:nvSpPr>
          <p:spPr>
            <a:xfrm>
              <a:off x="5761058" y="1012845"/>
              <a:ext cx="1790110" cy="742788"/>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u="sng" dirty="0">
                  <a:solidFill>
                    <a:srgbClr val="FFFFFF"/>
                  </a:solidFill>
                </a:rPr>
                <a:t>Thailand</a:t>
              </a:r>
            </a:p>
            <a:p>
              <a:pPr algn="ctr"/>
              <a:r>
                <a:rPr lang="en-GB" sz="900" b="1" dirty="0">
                  <a:solidFill>
                    <a:srgbClr val="FFFFFF"/>
                  </a:solidFill>
                </a:rPr>
                <a:t>2021 – </a:t>
              </a:r>
              <a:r>
                <a:rPr lang="en-US" sz="900" b="1" dirty="0">
                  <a:solidFill>
                    <a:srgbClr val="FFFFFF"/>
                  </a:solidFill>
                </a:rPr>
                <a:t>17 GB of Identity card information was leaked from cryptocurrency platform, Pi Network </a:t>
              </a:r>
            </a:p>
          </p:txBody>
        </p:sp>
        <p:sp>
          <p:nvSpPr>
            <p:cNvPr id="89" name="Rectangle 88"/>
            <p:cNvSpPr/>
            <p:nvPr/>
          </p:nvSpPr>
          <p:spPr>
            <a:xfrm>
              <a:off x="5836528" y="2300875"/>
              <a:ext cx="1353870" cy="998753"/>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Vietnam</a:t>
              </a:r>
            </a:p>
            <a:p>
              <a:pPr algn="ctr"/>
              <a:r>
                <a:rPr lang="en-US" sz="900" b="1" dirty="0">
                  <a:solidFill>
                    <a:srgbClr val="FFFFFF"/>
                  </a:solidFill>
                </a:rPr>
                <a:t>2016 – Personal data</a:t>
              </a:r>
            </a:p>
            <a:p>
              <a:pPr algn="ctr"/>
              <a:r>
                <a:rPr lang="en-US" sz="900" b="1" dirty="0">
                  <a:solidFill>
                    <a:srgbClr val="FFFFFF"/>
                  </a:solidFill>
                </a:rPr>
                <a:t>of 410,000 customers of Vietnam Airlines</a:t>
              </a:r>
            </a:p>
            <a:p>
              <a:pPr algn="ctr"/>
              <a:r>
                <a:rPr lang="en-US" sz="900" b="1" dirty="0">
                  <a:solidFill>
                    <a:srgbClr val="FFFFFF"/>
                  </a:solidFill>
                </a:rPr>
                <a:t>compromised by a</a:t>
              </a:r>
            </a:p>
            <a:p>
              <a:pPr algn="ctr"/>
              <a:r>
                <a:rPr lang="en-US" sz="900" b="1" dirty="0">
                  <a:solidFill>
                    <a:srgbClr val="FFFFFF"/>
                  </a:solidFill>
                </a:rPr>
                <a:t>cyberattack</a:t>
              </a:r>
            </a:p>
          </p:txBody>
        </p:sp>
        <p:sp>
          <p:nvSpPr>
            <p:cNvPr id="93" name="Rectangle 92"/>
            <p:cNvSpPr/>
            <p:nvPr/>
          </p:nvSpPr>
          <p:spPr>
            <a:xfrm>
              <a:off x="8420811" y="1097139"/>
              <a:ext cx="1792744" cy="998753"/>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The Philippines</a:t>
              </a:r>
            </a:p>
            <a:p>
              <a:pPr algn="ctr"/>
              <a:r>
                <a:rPr lang="en-US" sz="900" b="1" dirty="0">
                  <a:solidFill>
                    <a:srgbClr val="FFFFFF"/>
                  </a:solidFill>
                </a:rPr>
                <a:t>2021 – 345,000 sensitive documents have been exposed to the public - The Office of the Solicitor General of the Philippines </a:t>
              </a:r>
            </a:p>
          </p:txBody>
        </p:sp>
        <p:sp>
          <p:nvSpPr>
            <p:cNvPr id="95" name="Rectangle 94"/>
            <p:cNvSpPr/>
            <p:nvPr/>
          </p:nvSpPr>
          <p:spPr>
            <a:xfrm>
              <a:off x="8689453" y="4378431"/>
              <a:ext cx="1773423" cy="894898"/>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The Philippines</a:t>
              </a:r>
            </a:p>
            <a:p>
              <a:pPr algn="ctr"/>
              <a:r>
                <a:rPr lang="en-US" sz="900" b="1" dirty="0">
                  <a:solidFill>
                    <a:srgbClr val="FFFFFF"/>
                  </a:solidFill>
                </a:rPr>
                <a:t>2021 – 3.3 million data records of users of Fintech company, </a:t>
              </a:r>
              <a:r>
                <a:rPr lang="en-US" sz="900" b="1" dirty="0" err="1">
                  <a:solidFill>
                    <a:srgbClr val="FFFFFF"/>
                  </a:solidFill>
                </a:rPr>
                <a:t>Cashalo</a:t>
              </a:r>
              <a:r>
                <a:rPr lang="en-US" sz="900" b="1" dirty="0">
                  <a:solidFill>
                    <a:srgbClr val="FFFFFF"/>
                  </a:solidFill>
                </a:rPr>
                <a:t>, were sold.</a:t>
              </a:r>
            </a:p>
          </p:txBody>
        </p:sp>
        <p:sp>
          <p:nvSpPr>
            <p:cNvPr id="100" name="Rectangle 99"/>
            <p:cNvSpPr/>
            <p:nvPr/>
          </p:nvSpPr>
          <p:spPr>
            <a:xfrm>
              <a:off x="263352" y="3673877"/>
              <a:ext cx="1832855" cy="725417"/>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b="1" u="sng" dirty="0">
                  <a:solidFill>
                    <a:srgbClr val="FFFFFF"/>
                  </a:solidFill>
                </a:rPr>
                <a:t>Malaysia</a:t>
              </a:r>
            </a:p>
            <a:p>
              <a:pPr algn="ctr"/>
              <a:r>
                <a:rPr lang="en-US" sz="900" b="1" dirty="0">
                  <a:solidFill>
                    <a:srgbClr val="FFFFFF"/>
                  </a:solidFill>
                </a:rPr>
                <a:t>2018 – Bank Negara Malaysia, the Central Bank of Malaysia suffered a cyberattack, but no funds were stolen</a:t>
              </a:r>
            </a:p>
          </p:txBody>
        </p:sp>
        <p:sp>
          <p:nvSpPr>
            <p:cNvPr id="105" name="Rectangle 104"/>
            <p:cNvSpPr/>
            <p:nvPr/>
          </p:nvSpPr>
          <p:spPr>
            <a:xfrm>
              <a:off x="5309543" y="3605548"/>
              <a:ext cx="1750510" cy="883106"/>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Cambodia</a:t>
              </a:r>
            </a:p>
            <a:p>
              <a:pPr algn="ctr"/>
              <a:r>
                <a:rPr lang="en-US" sz="900" b="1" dirty="0">
                  <a:solidFill>
                    <a:srgbClr val="FFFFFF"/>
                  </a:solidFill>
                </a:rPr>
                <a:t>2021 – Data on discussions between China and Cambodia was stolen from Cambodia’s Ministry of Foreign Affairs</a:t>
              </a:r>
            </a:p>
          </p:txBody>
        </p:sp>
        <p:sp>
          <p:nvSpPr>
            <p:cNvPr id="106" name="Rectangle 105"/>
            <p:cNvSpPr/>
            <p:nvPr/>
          </p:nvSpPr>
          <p:spPr>
            <a:xfrm>
              <a:off x="2230159" y="5479869"/>
              <a:ext cx="1437437" cy="725101"/>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Singapore</a:t>
              </a:r>
            </a:p>
            <a:p>
              <a:pPr algn="ctr"/>
              <a:r>
                <a:rPr lang="en-US" sz="900" b="1" dirty="0">
                  <a:solidFill>
                    <a:srgbClr val="FFFFFF"/>
                  </a:solidFill>
                </a:rPr>
                <a:t>2019 – Personal</a:t>
              </a:r>
            </a:p>
            <a:p>
              <a:pPr algn="ctr"/>
              <a:r>
                <a:rPr lang="en-US" sz="900" b="1" dirty="0">
                  <a:solidFill>
                    <a:srgbClr val="FFFFFF"/>
                  </a:solidFill>
                </a:rPr>
                <a:t>data of 800,000 blood donors leaked online</a:t>
              </a:r>
            </a:p>
            <a:p>
              <a:pPr algn="ctr"/>
              <a:r>
                <a:rPr lang="en-US" sz="900" b="1" dirty="0">
                  <a:solidFill>
                    <a:srgbClr val="FFFFFF"/>
                  </a:solidFill>
                </a:rPr>
                <a:t>by HSA’s vendor</a:t>
              </a:r>
            </a:p>
          </p:txBody>
        </p:sp>
        <p:sp>
          <p:nvSpPr>
            <p:cNvPr id="107" name="Rectangle 106"/>
            <p:cNvSpPr/>
            <p:nvPr/>
          </p:nvSpPr>
          <p:spPr>
            <a:xfrm>
              <a:off x="3985898" y="5349410"/>
              <a:ext cx="1350417" cy="786471"/>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Singapore</a:t>
              </a:r>
            </a:p>
            <a:p>
              <a:pPr algn="ctr"/>
              <a:r>
                <a:rPr lang="en-US" sz="900" b="1" dirty="0">
                  <a:solidFill>
                    <a:srgbClr val="FFFFFF"/>
                  </a:solidFill>
                </a:rPr>
                <a:t>2018 – </a:t>
              </a:r>
              <a:r>
                <a:rPr lang="en-US" sz="900" b="1" dirty="0" err="1">
                  <a:solidFill>
                    <a:srgbClr val="FFFFFF"/>
                  </a:solidFill>
                </a:rPr>
                <a:t>SingHealth</a:t>
              </a:r>
              <a:r>
                <a:rPr lang="en-US" sz="900" b="1" dirty="0">
                  <a:solidFill>
                    <a:srgbClr val="FFFFFF"/>
                  </a:solidFill>
                </a:rPr>
                <a:t> APT attacker stole </a:t>
              </a:r>
            </a:p>
            <a:p>
              <a:pPr algn="ctr"/>
              <a:r>
                <a:rPr lang="en-US" sz="900" b="1" dirty="0">
                  <a:solidFill>
                    <a:srgbClr val="FFFFFF"/>
                  </a:solidFill>
                </a:rPr>
                <a:t>1.5 million patients’ data</a:t>
              </a:r>
            </a:p>
          </p:txBody>
        </p:sp>
        <p:sp>
          <p:nvSpPr>
            <p:cNvPr id="111" name="Rectangle 110"/>
            <p:cNvSpPr/>
            <p:nvPr/>
          </p:nvSpPr>
          <p:spPr>
            <a:xfrm>
              <a:off x="6265013" y="5350146"/>
              <a:ext cx="1998434" cy="860293"/>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Indonesia</a:t>
              </a:r>
            </a:p>
            <a:p>
              <a:pPr algn="ctr"/>
              <a:r>
                <a:rPr lang="en-US" sz="900" b="1" dirty="0">
                  <a:solidFill>
                    <a:srgbClr val="FFFFFF"/>
                  </a:solidFill>
                </a:rPr>
                <a:t>2020 – E-commerce </a:t>
              </a:r>
              <a:r>
                <a:rPr lang="en-US" sz="900" b="1" dirty="0" err="1">
                  <a:solidFill>
                    <a:srgbClr val="FFFFFF"/>
                  </a:solidFill>
                </a:rPr>
                <a:t>Tokopedia</a:t>
              </a:r>
              <a:r>
                <a:rPr lang="en-US" sz="900" b="1" dirty="0">
                  <a:solidFill>
                    <a:srgbClr val="FFFFFF"/>
                  </a:solidFill>
                </a:rPr>
                <a:t> – the personal data from 91 million accounts were breached and put on the Dark Web </a:t>
              </a:r>
            </a:p>
          </p:txBody>
        </p:sp>
        <p:sp>
          <p:nvSpPr>
            <p:cNvPr id="112" name="Oval 111"/>
            <p:cNvSpPr/>
            <p:nvPr/>
          </p:nvSpPr>
          <p:spPr>
            <a:xfrm>
              <a:off x="5436756" y="5517875"/>
              <a:ext cx="193175" cy="184444"/>
            </a:xfrm>
            <a:prstGeom prst="ellipse">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3200">
                <a:solidFill>
                  <a:srgbClr val="FFFFFF"/>
                </a:solidFill>
                <a:latin typeface="Arial" charset="0"/>
                <a:ea typeface="Arial" charset="0"/>
                <a:cs typeface="Arial" charset="0"/>
              </a:endParaRPr>
            </a:p>
          </p:txBody>
        </p:sp>
        <p:cxnSp>
          <p:nvCxnSpPr>
            <p:cNvPr id="113" name="Straight Connector 112"/>
            <p:cNvCxnSpPr>
              <a:stCxn id="111" idx="1"/>
            </p:cNvCxnSpPr>
            <p:nvPr/>
          </p:nvCxnSpPr>
          <p:spPr>
            <a:xfrm flipH="1" flipV="1">
              <a:off x="5635203" y="5643082"/>
              <a:ext cx="629810" cy="13721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661304" y="4543614"/>
              <a:ext cx="1659463" cy="864725"/>
            </a:xfrm>
            <a:prstGeom prst="rect">
              <a:avLst/>
            </a:prstGeom>
            <a:solidFill>
              <a:srgbClr val="5B1F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u="sng" dirty="0">
                  <a:solidFill>
                    <a:srgbClr val="FFFFFF"/>
                  </a:solidFill>
                </a:rPr>
                <a:t>Singapore</a:t>
              </a:r>
            </a:p>
            <a:p>
              <a:pPr algn="ctr"/>
              <a:r>
                <a:rPr lang="en-US" sz="900" b="1" dirty="0">
                  <a:solidFill>
                    <a:srgbClr val="FFFFFF"/>
                  </a:solidFill>
                </a:rPr>
                <a:t>2021 - </a:t>
              </a:r>
              <a:r>
                <a:rPr lang="en-US" sz="900" b="1" dirty="0" err="1">
                  <a:solidFill>
                    <a:srgbClr val="FFFFFF"/>
                  </a:solidFill>
                </a:rPr>
                <a:t>Accellion</a:t>
              </a:r>
              <a:r>
                <a:rPr lang="en-US" sz="900" b="1" dirty="0">
                  <a:solidFill>
                    <a:srgbClr val="FFFFFF"/>
                  </a:solidFill>
                </a:rPr>
                <a:t> – nearly 130,000 </a:t>
              </a:r>
              <a:r>
                <a:rPr lang="en-US" sz="900" b="1" dirty="0" err="1">
                  <a:solidFill>
                    <a:srgbClr val="FFFFFF"/>
                  </a:solidFill>
                </a:rPr>
                <a:t>Singtel</a:t>
              </a:r>
              <a:r>
                <a:rPr lang="en-US" sz="900" b="1" dirty="0">
                  <a:solidFill>
                    <a:srgbClr val="FFFFFF"/>
                  </a:solidFill>
                </a:rPr>
                <a:t> customers’ personal information, including NRIC details, stolen in data breach. </a:t>
              </a:r>
            </a:p>
          </p:txBody>
        </p:sp>
        <p:cxnSp>
          <p:nvCxnSpPr>
            <p:cNvPr id="118" name="Straight Connector 117"/>
            <p:cNvCxnSpPr>
              <a:endCxn id="6" idx="3"/>
            </p:cNvCxnSpPr>
            <p:nvPr/>
          </p:nvCxnSpPr>
          <p:spPr>
            <a:xfrm flipV="1">
              <a:off x="3408638" y="4608825"/>
              <a:ext cx="1463883" cy="1022385"/>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138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3165F-AF47-3248-BC50-7E7ABC6638EC}"/>
              </a:ext>
            </a:extLst>
          </p:cNvPr>
          <p:cNvSpPr>
            <a:spLocks noGrp="1"/>
          </p:cNvSpPr>
          <p:nvPr>
            <p:ph type="title"/>
          </p:nvPr>
        </p:nvSpPr>
        <p:spPr>
          <a:xfrm>
            <a:off x="698643" y="419279"/>
            <a:ext cx="11041200" cy="460800"/>
          </a:xfrm>
        </p:spPr>
        <p:txBody>
          <a:bodyPr>
            <a:normAutofit fontScale="90000"/>
          </a:bodyPr>
          <a:lstStyle/>
          <a:p>
            <a:r>
              <a:rPr lang="en-GB" dirty="0">
                <a:solidFill>
                  <a:srgbClr val="002060"/>
                </a:solidFill>
              </a:rPr>
              <a:t>Threats – External and Internal</a:t>
            </a:r>
          </a:p>
        </p:txBody>
      </p:sp>
      <p:graphicFrame>
        <p:nvGraphicFramePr>
          <p:cNvPr id="13" name="Content Placeholder 12">
            <a:extLst>
              <a:ext uri="{FF2B5EF4-FFF2-40B4-BE49-F238E27FC236}">
                <a16:creationId xmlns:a16="http://schemas.microsoft.com/office/drawing/2014/main" id="{FC053C6E-42AF-D494-A378-20F04F6FCDB7}"/>
              </a:ext>
            </a:extLst>
          </p:cNvPr>
          <p:cNvGraphicFramePr>
            <a:graphicFrameLocks noGrp="1"/>
          </p:cNvGraphicFramePr>
          <p:nvPr>
            <p:ph idx="1"/>
            <p:extLst>
              <p:ext uri="{D42A27DB-BD31-4B8C-83A1-F6EECF244321}">
                <p14:modId xmlns:p14="http://schemas.microsoft.com/office/powerpoint/2010/main" val="216527952"/>
              </p:ext>
            </p:extLst>
          </p:nvPr>
        </p:nvGraphicFramePr>
        <p:xfrm>
          <a:off x="575469" y="1142017"/>
          <a:ext cx="11041062" cy="485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9">
            <a:extLst>
              <a:ext uri="{FF2B5EF4-FFF2-40B4-BE49-F238E27FC236}">
                <a16:creationId xmlns:a16="http://schemas.microsoft.com/office/drawing/2014/main" id="{08F3290A-771E-784E-AA69-104DBB6A9AC1}"/>
              </a:ext>
            </a:extLst>
          </p:cNvPr>
          <p:cNvSpPr>
            <a:spLocks noGrp="1"/>
          </p:cNvSpPr>
          <p:nvPr>
            <p:ph type="sldNum" sz="quarter" idx="16"/>
          </p:nvPr>
        </p:nvSpPr>
        <p:spPr/>
        <p:txBody>
          <a:bodyPr/>
          <a:lstStyle/>
          <a:p>
            <a:fld id="{23AA811B-2EBD-4900-905E-5BE206449611}" type="slidenum">
              <a:rPr lang="en-GB" smtClean="0"/>
              <a:pPr/>
              <a:t>4</a:t>
            </a:fld>
            <a:endParaRPr lang="en-GB" dirty="0"/>
          </a:p>
        </p:txBody>
      </p:sp>
      <p:pic>
        <p:nvPicPr>
          <p:cNvPr id="8" name="Picture 7">
            <a:extLst>
              <a:ext uri="{FF2B5EF4-FFF2-40B4-BE49-F238E27FC236}">
                <a16:creationId xmlns:a16="http://schemas.microsoft.com/office/drawing/2014/main" id="{1EDABD0D-6DF8-3D93-FB4E-6A9B406E67F2}"/>
              </a:ext>
            </a:extLst>
          </p:cNvPr>
          <p:cNvPicPr>
            <a:picLocks noChangeAspect="1"/>
          </p:cNvPicPr>
          <p:nvPr/>
        </p:nvPicPr>
        <p:blipFill>
          <a:blip r:embed="rId8"/>
          <a:stretch>
            <a:fillRect/>
          </a:stretch>
        </p:blipFill>
        <p:spPr>
          <a:xfrm>
            <a:off x="755113" y="4293704"/>
            <a:ext cx="977958" cy="977958"/>
          </a:xfrm>
          <a:prstGeom prst="rect">
            <a:avLst/>
          </a:prstGeom>
        </p:spPr>
      </p:pic>
    </p:spTree>
    <p:extLst>
      <p:ext uri="{BB962C8B-B14F-4D97-AF65-F5344CB8AC3E}">
        <p14:creationId xmlns:p14="http://schemas.microsoft.com/office/powerpoint/2010/main" val="348706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950A8-2217-2371-C9C3-1CF83EDE66F4}"/>
              </a:ext>
            </a:extLst>
          </p:cNvPr>
          <p:cNvSpPr>
            <a:spLocks noGrp="1"/>
          </p:cNvSpPr>
          <p:nvPr/>
        </p:nvSpPr>
        <p:spPr bwMode="gray">
          <a:xfrm>
            <a:off x="576000" y="1200026"/>
            <a:ext cx="11211983" cy="5426551"/>
          </a:xfrm>
          <a:prstGeom prst="rect">
            <a:avLst/>
          </a:prstGeom>
        </p:spPr>
        <p:txBody>
          <a:bodyPr vert="horz" wrap="square" lIns="0" tIns="0" rIns="0" bIns="0" rtlCol="0">
            <a:noAutofit/>
          </a:bodyPr>
          <a:lstStyle>
            <a:lvl1pPr marL="243834" indent="-243834" algn="l" defTabSz="609585" rtl="0" eaLnBrk="1" latinLnBrk="0" hangingPunct="1">
              <a:spcBef>
                <a:spcPts val="1333"/>
              </a:spcBef>
              <a:buClr>
                <a:schemeClr val="tx2"/>
              </a:buClr>
              <a:buFont typeface="Arial"/>
              <a:buChar char="•"/>
              <a:defRPr sz="2000" kern="1200">
                <a:solidFill>
                  <a:srgbClr val="565A5C"/>
                </a:solidFill>
                <a:latin typeface="+mn-lt"/>
                <a:ea typeface="+mn-ea"/>
                <a:cs typeface="Arial" pitchFamily="34" charset="0"/>
              </a:defRPr>
            </a:lvl1pPr>
            <a:lvl2pPr marL="487668" indent="-244794" algn="l" defTabSz="609585" rtl="0" eaLnBrk="1" latinLnBrk="0" hangingPunct="1">
              <a:spcBef>
                <a:spcPts val="800"/>
              </a:spcBef>
              <a:buClr>
                <a:srgbClr val="565A5C"/>
              </a:buClr>
              <a:buFont typeface="Arial" pitchFamily="34" charset="0"/>
              <a:buChar char="•"/>
              <a:defRPr sz="1733" kern="1200">
                <a:solidFill>
                  <a:srgbClr val="565A5C"/>
                </a:solidFill>
                <a:latin typeface="+mn-lt"/>
                <a:ea typeface="+mn-ea"/>
                <a:cs typeface="Arial" pitchFamily="34" charset="0"/>
              </a:defRPr>
            </a:lvl2pPr>
            <a:lvl3pPr marL="734382" indent="-243834" algn="l" defTabSz="609585" rtl="0" eaLnBrk="1" latinLnBrk="0" hangingPunct="1">
              <a:spcBef>
                <a:spcPts val="533"/>
              </a:spcBef>
              <a:buClr>
                <a:schemeClr val="tx1"/>
              </a:buClr>
              <a:buFont typeface="Arial" pitchFamily="34" charset="0"/>
              <a:buChar char="•"/>
              <a:defRPr sz="1467" kern="1200">
                <a:solidFill>
                  <a:srgbClr val="565A5C"/>
                </a:solidFill>
                <a:latin typeface="+mn-lt"/>
                <a:ea typeface="+mn-ea"/>
                <a:cs typeface="Arial" pitchFamily="34" charset="0"/>
              </a:defRPr>
            </a:lvl3pPr>
            <a:lvl4pPr marL="979176" indent="-243834" algn="l" defTabSz="609585"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4pPr>
            <a:lvl5pPr marL="1223969" indent="-243834" algn="l" defTabSz="609585" rtl="0" eaLnBrk="1" latinLnBrk="0" hangingPunct="1">
              <a:spcBef>
                <a:spcPts val="400"/>
              </a:spcBef>
              <a:buClr>
                <a:schemeClr val="tx1"/>
              </a:buClr>
              <a:buFont typeface="Arial" pitchFamily="34" charset="0"/>
              <a:buChar char="•"/>
              <a:defRPr sz="1333" kern="1200">
                <a:solidFill>
                  <a:srgbClr val="565A5C"/>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GB" b="1" dirty="0"/>
              <a:t>Ransomware</a:t>
            </a:r>
          </a:p>
          <a:p>
            <a:pPr lvl="1">
              <a:buClr>
                <a:schemeClr val="tx2"/>
              </a:buClr>
            </a:pPr>
            <a:r>
              <a:rPr lang="en-GB" sz="1800" dirty="0"/>
              <a:t>Malware that employs encryption to hold a victim’s information at ransom.</a:t>
            </a:r>
          </a:p>
          <a:p>
            <a:pPr lvl="1">
              <a:buClr>
                <a:schemeClr val="tx2"/>
              </a:buClr>
            </a:pPr>
            <a:r>
              <a:rPr lang="en-GB" sz="1800" dirty="0"/>
              <a:t>Prevents the user or organisation from accessing files, databases or applications.</a:t>
            </a:r>
          </a:p>
          <a:p>
            <a:r>
              <a:rPr lang="en-US" dirty="0"/>
              <a:t>In Singapore, ransomware incidents reported to Singapore Cyber Emergency Response Team remained high at </a:t>
            </a:r>
            <a:r>
              <a:rPr lang="en-US" b="1" dirty="0"/>
              <a:t>132 cases in 2022</a:t>
            </a:r>
            <a:r>
              <a:rPr lang="en-US" dirty="0"/>
              <a:t>. Ransomware groups are also turning their attention to </a:t>
            </a:r>
            <a:r>
              <a:rPr lang="en-US" b="1" dirty="0"/>
              <a:t>cloud services and infrastructure</a:t>
            </a:r>
            <a:r>
              <a:rPr lang="en-US" dirty="0"/>
              <a:t> as more organizations are moving their virtual assets and data to the cloud.</a:t>
            </a:r>
          </a:p>
          <a:p>
            <a:r>
              <a:rPr lang="en-GB" dirty="0"/>
              <a:t>There has also been a growing prevalence of </a:t>
            </a:r>
            <a:r>
              <a:rPr lang="en-GB" b="1" dirty="0"/>
              <a:t>malware-free ransomware attacks </a:t>
            </a:r>
            <a:r>
              <a:rPr lang="en-GB" dirty="0"/>
              <a:t>– such attacks </a:t>
            </a:r>
            <a:r>
              <a:rPr lang="en-US" dirty="0"/>
              <a:t>do not involve infecting the victim’s system with malware to encrypt their data to hold it hostage, but instead focus on directly exfiltrating their data (particularly those of a sensitive nature) to coerce victims into paying for fear of it being leaked publicly.</a:t>
            </a:r>
          </a:p>
          <a:p>
            <a:pPr lvl="1"/>
            <a:r>
              <a:rPr lang="en-US" dirty="0"/>
              <a:t>According to CrowdStrike, such attacks accounted for 71% of its detection in 2022, as compared to 62% the year before.</a:t>
            </a:r>
            <a:endParaRPr lang="en-GB" dirty="0"/>
          </a:p>
          <a:p>
            <a:pPr marL="0" indent="0">
              <a:buNone/>
            </a:pPr>
            <a:endParaRPr lang="en-GB" sz="1800" dirty="0"/>
          </a:p>
          <a:p>
            <a:endParaRPr lang="en-GB" b="1" i="1" dirty="0"/>
          </a:p>
          <a:p>
            <a:pPr marL="242874" lvl="1" indent="0">
              <a:buNone/>
            </a:pPr>
            <a:endParaRPr lang="en-GB" sz="1800" dirty="0"/>
          </a:p>
          <a:p>
            <a:endParaRPr lang="en-GB" sz="2800" dirty="0"/>
          </a:p>
          <a:p>
            <a:endParaRPr lang="en-GB" sz="2800" dirty="0"/>
          </a:p>
        </p:txBody>
      </p:sp>
      <p:sp>
        <p:nvSpPr>
          <p:cNvPr id="7" name="Title 3">
            <a:extLst>
              <a:ext uri="{FF2B5EF4-FFF2-40B4-BE49-F238E27FC236}">
                <a16:creationId xmlns:a16="http://schemas.microsoft.com/office/drawing/2014/main" id="{5014DFB4-DBEE-B673-EB99-6BF69D05AE44}"/>
              </a:ext>
            </a:extLst>
          </p:cNvPr>
          <p:cNvSpPr>
            <a:spLocks noGrp="1"/>
          </p:cNvSpPr>
          <p:nvPr>
            <p:ph type="title"/>
          </p:nvPr>
        </p:nvSpPr>
        <p:spPr>
          <a:xfrm>
            <a:off x="575400" y="313606"/>
            <a:ext cx="11041200" cy="577785"/>
          </a:xfrm>
        </p:spPr>
        <p:txBody>
          <a:bodyPr>
            <a:normAutofit fontScale="90000"/>
          </a:bodyPr>
          <a:lstStyle/>
          <a:p>
            <a:r>
              <a:rPr lang="en-GB" dirty="0">
                <a:solidFill>
                  <a:srgbClr val="002060"/>
                </a:solidFill>
              </a:rPr>
              <a:t>Ransomware Attacks </a:t>
            </a:r>
          </a:p>
        </p:txBody>
      </p:sp>
      <p:sp>
        <p:nvSpPr>
          <p:cNvPr id="3" name="Slide Number Placeholder 9">
            <a:extLst>
              <a:ext uri="{FF2B5EF4-FFF2-40B4-BE49-F238E27FC236}">
                <a16:creationId xmlns:a16="http://schemas.microsoft.com/office/drawing/2014/main" id="{CE2F0DFF-ED5C-10B1-F75B-7025E02A96EB}"/>
              </a:ext>
            </a:extLst>
          </p:cNvPr>
          <p:cNvSpPr>
            <a:spLocks noGrp="1"/>
          </p:cNvSpPr>
          <p:nvPr>
            <p:ph type="sldNum" sz="quarter" idx="16"/>
          </p:nvPr>
        </p:nvSpPr>
        <p:spPr>
          <a:xfrm>
            <a:off x="10961688" y="6469200"/>
            <a:ext cx="655512" cy="180000"/>
          </a:xfrm>
        </p:spPr>
        <p:txBody>
          <a:bodyPr/>
          <a:lstStyle/>
          <a:p>
            <a:fld id="{23AA811B-2EBD-4900-905E-5BE206449611}" type="slidenum">
              <a:rPr lang="en-GB" smtClean="0"/>
              <a:pPr/>
              <a:t>5</a:t>
            </a:fld>
            <a:endParaRPr lang="en-GB" dirty="0"/>
          </a:p>
        </p:txBody>
      </p:sp>
    </p:spTree>
    <p:extLst>
      <p:ext uri="{BB962C8B-B14F-4D97-AF65-F5344CB8AC3E}">
        <p14:creationId xmlns:p14="http://schemas.microsoft.com/office/powerpoint/2010/main" val="4095085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950A8-2217-2371-C9C3-1CF83EDE66F4}"/>
              </a:ext>
            </a:extLst>
          </p:cNvPr>
          <p:cNvSpPr>
            <a:spLocks noGrp="1"/>
          </p:cNvSpPr>
          <p:nvPr/>
        </p:nvSpPr>
        <p:spPr bwMode="gray">
          <a:xfrm>
            <a:off x="576000" y="1200027"/>
            <a:ext cx="11211983" cy="5081974"/>
          </a:xfrm>
          <a:prstGeom prst="rect">
            <a:avLst/>
          </a:prstGeom>
        </p:spPr>
        <p:txBody>
          <a:bodyPr vert="horz" wrap="square" lIns="0" tIns="0" rIns="0" bIns="0" rtlCol="0">
            <a:noAutofit/>
          </a:bodyPr>
          <a:lstStyle>
            <a:lvl1pPr marL="243834" indent="-243834" algn="l" defTabSz="609585" rtl="0" eaLnBrk="1" latinLnBrk="0" hangingPunct="1">
              <a:spcBef>
                <a:spcPts val="1333"/>
              </a:spcBef>
              <a:buClr>
                <a:schemeClr val="tx2"/>
              </a:buClr>
              <a:buFont typeface="Arial"/>
              <a:buChar char="•"/>
              <a:defRPr sz="2000" kern="1200">
                <a:solidFill>
                  <a:srgbClr val="565A5C"/>
                </a:solidFill>
                <a:latin typeface="+mn-lt"/>
                <a:ea typeface="+mn-ea"/>
                <a:cs typeface="Arial" pitchFamily="34" charset="0"/>
              </a:defRPr>
            </a:lvl1pPr>
            <a:lvl2pPr marL="487668" indent="-244794" algn="l" defTabSz="609585" rtl="0" eaLnBrk="1" latinLnBrk="0" hangingPunct="1">
              <a:spcBef>
                <a:spcPts val="800"/>
              </a:spcBef>
              <a:buClr>
                <a:srgbClr val="565A5C"/>
              </a:buClr>
              <a:buFont typeface="Arial" pitchFamily="34" charset="0"/>
              <a:buChar char="•"/>
              <a:defRPr sz="1733" kern="1200">
                <a:solidFill>
                  <a:srgbClr val="565A5C"/>
                </a:solidFill>
                <a:latin typeface="+mn-lt"/>
                <a:ea typeface="+mn-ea"/>
                <a:cs typeface="Arial" pitchFamily="34" charset="0"/>
              </a:defRPr>
            </a:lvl2pPr>
            <a:lvl3pPr marL="734382" indent="-243834" algn="l" defTabSz="609585" rtl="0" eaLnBrk="1" latinLnBrk="0" hangingPunct="1">
              <a:spcBef>
                <a:spcPts val="533"/>
              </a:spcBef>
              <a:buClr>
                <a:schemeClr val="tx1"/>
              </a:buClr>
              <a:buFont typeface="Arial" pitchFamily="34" charset="0"/>
              <a:buChar char="•"/>
              <a:defRPr sz="1467" kern="1200">
                <a:solidFill>
                  <a:srgbClr val="565A5C"/>
                </a:solidFill>
                <a:latin typeface="+mn-lt"/>
                <a:ea typeface="+mn-ea"/>
                <a:cs typeface="Arial" pitchFamily="34" charset="0"/>
              </a:defRPr>
            </a:lvl3pPr>
            <a:lvl4pPr marL="979176" indent="-243834" algn="l" defTabSz="609585"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4pPr>
            <a:lvl5pPr marL="1223969" indent="-243834" algn="l" defTabSz="609585" rtl="0" eaLnBrk="1" latinLnBrk="0" hangingPunct="1">
              <a:spcBef>
                <a:spcPts val="400"/>
              </a:spcBef>
              <a:buClr>
                <a:schemeClr val="tx1"/>
              </a:buClr>
              <a:buFont typeface="Arial" pitchFamily="34" charset="0"/>
              <a:buChar char="•"/>
              <a:defRPr sz="1333" kern="1200">
                <a:solidFill>
                  <a:srgbClr val="565A5C"/>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b="1" dirty="0"/>
          </a:p>
          <a:p>
            <a:r>
              <a:rPr lang="en-US" b="1" dirty="0"/>
              <a:t>Distributed denial-of-service (DDoS) attacks usually involves a threat actor attempting to prevent legitimate users from accessing information or services online.</a:t>
            </a:r>
          </a:p>
          <a:p>
            <a:pPr lvl="1"/>
            <a:endParaRPr lang="en-US" dirty="0"/>
          </a:p>
          <a:p>
            <a:pPr lvl="1"/>
            <a:r>
              <a:rPr lang="en-US" dirty="0"/>
              <a:t>The most common and obvious type of DoS attack occurs when an attacker “floods” a network with information. For instance, in a DDoS attack, an attacker takes unauthorized control of multiple computers that may be harnessed as a botnet to launch a DoS attack.</a:t>
            </a:r>
          </a:p>
          <a:p>
            <a:endParaRPr lang="en-GB" b="1" i="1" dirty="0"/>
          </a:p>
          <a:p>
            <a:pPr marL="242874" lvl="1" indent="0">
              <a:buNone/>
            </a:pPr>
            <a:endParaRPr lang="en-GB" sz="1800" dirty="0"/>
          </a:p>
          <a:p>
            <a:endParaRPr lang="en-GB" sz="2800" dirty="0"/>
          </a:p>
          <a:p>
            <a:endParaRPr lang="en-GB" sz="2800" dirty="0"/>
          </a:p>
        </p:txBody>
      </p:sp>
      <p:sp>
        <p:nvSpPr>
          <p:cNvPr id="7" name="Title 3">
            <a:extLst>
              <a:ext uri="{FF2B5EF4-FFF2-40B4-BE49-F238E27FC236}">
                <a16:creationId xmlns:a16="http://schemas.microsoft.com/office/drawing/2014/main" id="{5014DFB4-DBEE-B673-EB99-6BF69D05AE44}"/>
              </a:ext>
            </a:extLst>
          </p:cNvPr>
          <p:cNvSpPr>
            <a:spLocks noGrp="1"/>
          </p:cNvSpPr>
          <p:nvPr>
            <p:ph type="title"/>
          </p:nvPr>
        </p:nvSpPr>
        <p:spPr>
          <a:xfrm>
            <a:off x="576000" y="575999"/>
            <a:ext cx="11041200" cy="577785"/>
          </a:xfrm>
        </p:spPr>
        <p:txBody>
          <a:bodyPr>
            <a:normAutofit fontScale="90000"/>
          </a:bodyPr>
          <a:lstStyle/>
          <a:p>
            <a:r>
              <a:rPr lang="en-GB" dirty="0">
                <a:solidFill>
                  <a:srgbClr val="002060"/>
                </a:solidFill>
              </a:rPr>
              <a:t>Cyber-Attacks - DDoS</a:t>
            </a:r>
          </a:p>
        </p:txBody>
      </p:sp>
      <p:sp>
        <p:nvSpPr>
          <p:cNvPr id="3" name="Slide Number Placeholder 9">
            <a:extLst>
              <a:ext uri="{FF2B5EF4-FFF2-40B4-BE49-F238E27FC236}">
                <a16:creationId xmlns:a16="http://schemas.microsoft.com/office/drawing/2014/main" id="{7CAF7E1E-BD50-A599-47D0-3155D23999EF}"/>
              </a:ext>
            </a:extLst>
          </p:cNvPr>
          <p:cNvSpPr>
            <a:spLocks noGrp="1"/>
          </p:cNvSpPr>
          <p:nvPr>
            <p:ph type="sldNum" sz="quarter" idx="16"/>
          </p:nvPr>
        </p:nvSpPr>
        <p:spPr>
          <a:xfrm>
            <a:off x="10961688" y="6469200"/>
            <a:ext cx="655512" cy="180000"/>
          </a:xfrm>
        </p:spPr>
        <p:txBody>
          <a:bodyPr/>
          <a:lstStyle/>
          <a:p>
            <a:fld id="{23AA811B-2EBD-4900-905E-5BE206449611}" type="slidenum">
              <a:rPr lang="en-GB" smtClean="0"/>
              <a:pPr/>
              <a:t>6</a:t>
            </a:fld>
            <a:endParaRPr lang="en-GB" dirty="0"/>
          </a:p>
        </p:txBody>
      </p:sp>
    </p:spTree>
    <p:extLst>
      <p:ext uri="{BB962C8B-B14F-4D97-AF65-F5344CB8AC3E}">
        <p14:creationId xmlns:p14="http://schemas.microsoft.com/office/powerpoint/2010/main" val="3681080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950A8-2217-2371-C9C3-1CF83EDE66F4}"/>
              </a:ext>
            </a:extLst>
          </p:cNvPr>
          <p:cNvSpPr>
            <a:spLocks noGrp="1"/>
          </p:cNvSpPr>
          <p:nvPr/>
        </p:nvSpPr>
        <p:spPr bwMode="gray">
          <a:xfrm>
            <a:off x="576000" y="1200026"/>
            <a:ext cx="5960267" cy="5426551"/>
          </a:xfrm>
          <a:prstGeom prst="rect">
            <a:avLst/>
          </a:prstGeom>
        </p:spPr>
        <p:txBody>
          <a:bodyPr vert="horz" wrap="square" lIns="0" tIns="0" rIns="0" bIns="0" rtlCol="0">
            <a:noAutofit/>
          </a:bodyPr>
          <a:lstStyle>
            <a:lvl1pPr marL="243834" indent="-243834" algn="l" defTabSz="609585" rtl="0" eaLnBrk="1" latinLnBrk="0" hangingPunct="1">
              <a:spcBef>
                <a:spcPts val="1333"/>
              </a:spcBef>
              <a:buClr>
                <a:schemeClr val="tx2"/>
              </a:buClr>
              <a:buFont typeface="Arial"/>
              <a:buChar char="•"/>
              <a:defRPr sz="2000" kern="1200">
                <a:solidFill>
                  <a:srgbClr val="565A5C"/>
                </a:solidFill>
                <a:latin typeface="+mn-lt"/>
                <a:ea typeface="+mn-ea"/>
                <a:cs typeface="Arial" pitchFamily="34" charset="0"/>
              </a:defRPr>
            </a:lvl1pPr>
            <a:lvl2pPr marL="487668" indent="-244794" algn="l" defTabSz="609585" rtl="0" eaLnBrk="1" latinLnBrk="0" hangingPunct="1">
              <a:spcBef>
                <a:spcPts val="800"/>
              </a:spcBef>
              <a:buClr>
                <a:srgbClr val="565A5C"/>
              </a:buClr>
              <a:buFont typeface="Arial" pitchFamily="34" charset="0"/>
              <a:buChar char="•"/>
              <a:defRPr sz="1733" kern="1200">
                <a:solidFill>
                  <a:srgbClr val="565A5C"/>
                </a:solidFill>
                <a:latin typeface="+mn-lt"/>
                <a:ea typeface="+mn-ea"/>
                <a:cs typeface="Arial" pitchFamily="34" charset="0"/>
              </a:defRPr>
            </a:lvl2pPr>
            <a:lvl3pPr marL="734382" indent="-243834" algn="l" defTabSz="609585" rtl="0" eaLnBrk="1" latinLnBrk="0" hangingPunct="1">
              <a:spcBef>
                <a:spcPts val="533"/>
              </a:spcBef>
              <a:buClr>
                <a:schemeClr val="tx1"/>
              </a:buClr>
              <a:buFont typeface="Arial" pitchFamily="34" charset="0"/>
              <a:buChar char="•"/>
              <a:defRPr sz="1467" kern="1200">
                <a:solidFill>
                  <a:srgbClr val="565A5C"/>
                </a:solidFill>
                <a:latin typeface="+mn-lt"/>
                <a:ea typeface="+mn-ea"/>
                <a:cs typeface="Arial" pitchFamily="34" charset="0"/>
              </a:defRPr>
            </a:lvl3pPr>
            <a:lvl4pPr marL="979176" indent="-243834" algn="l" defTabSz="609585"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4pPr>
            <a:lvl5pPr marL="1223969" indent="-243834" algn="l" defTabSz="609585" rtl="0" eaLnBrk="1" latinLnBrk="0" hangingPunct="1">
              <a:spcBef>
                <a:spcPts val="400"/>
              </a:spcBef>
              <a:buClr>
                <a:schemeClr val="tx1"/>
              </a:buClr>
              <a:buFont typeface="Arial" pitchFamily="34" charset="0"/>
              <a:buChar char="•"/>
              <a:defRPr sz="1333" kern="1200">
                <a:solidFill>
                  <a:srgbClr val="565A5C"/>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just"/>
            <a:r>
              <a:rPr lang="en-US" sz="1730" dirty="0"/>
              <a:t>A common technique used by threat actors to trick people (typically through emails) into divulging personal information or credentials, transferring money, or installing malware on their devices.</a:t>
            </a:r>
          </a:p>
          <a:p>
            <a:pPr algn="just"/>
            <a:r>
              <a:rPr lang="en-US" sz="1730" dirty="0"/>
              <a:t>Phishing attempts reported to the Singapore Cyber Emergency Response Team nearly </a:t>
            </a:r>
            <a:r>
              <a:rPr lang="en-US" sz="1730" b="1" dirty="0"/>
              <a:t>trebled to about 8,500 in 2022 from 3,100 in 2021 (an increase of 174%)</a:t>
            </a:r>
            <a:r>
              <a:rPr lang="en-US" sz="1730" dirty="0"/>
              <a:t>, with the top three spoofed sectors being banking and </a:t>
            </a:r>
            <a:r>
              <a:rPr lang="en-US" sz="1730" b="1" dirty="0"/>
              <a:t>financial services</a:t>
            </a:r>
            <a:r>
              <a:rPr lang="en-US" sz="1730" dirty="0"/>
              <a:t>, the government and logistics.</a:t>
            </a:r>
          </a:p>
          <a:p>
            <a:pPr lvl="1" algn="just"/>
            <a:r>
              <a:rPr lang="en-US" sz="1600" dirty="0"/>
              <a:t>Banking and financial institutions are often targeted by phishing attacks as they are trusted organizations which hold sensitive and valuable information such as personal details and login credentials.</a:t>
            </a:r>
          </a:p>
          <a:p>
            <a:pPr algn="just"/>
            <a:r>
              <a:rPr lang="en-US" sz="1730" b="1" dirty="0">
                <a:solidFill>
                  <a:schemeClr val="accent3"/>
                </a:solidFill>
              </a:rPr>
              <a:t>Whaling attack</a:t>
            </a:r>
            <a:r>
              <a:rPr lang="en-US" sz="1730" dirty="0">
                <a:solidFill>
                  <a:schemeClr val="accent3"/>
                </a:solidFill>
              </a:rPr>
              <a:t>: attack is designed to maximize impact by focusing on senior/high-level executives and leadership figures within an organization. May be combined with spear-phishing.</a:t>
            </a:r>
          </a:p>
          <a:p>
            <a:endParaRPr lang="en-US" sz="1800" dirty="0"/>
          </a:p>
          <a:p>
            <a:endParaRPr lang="en-GB" sz="1800" dirty="0"/>
          </a:p>
          <a:p>
            <a:endParaRPr lang="en-GB" b="1" i="1" dirty="0"/>
          </a:p>
          <a:p>
            <a:pPr marL="242874" lvl="1" indent="0">
              <a:buNone/>
            </a:pPr>
            <a:endParaRPr lang="en-GB" sz="1800" dirty="0"/>
          </a:p>
          <a:p>
            <a:endParaRPr lang="en-GB" sz="2800" dirty="0"/>
          </a:p>
          <a:p>
            <a:endParaRPr lang="en-GB" sz="2800" dirty="0"/>
          </a:p>
        </p:txBody>
      </p:sp>
      <p:sp>
        <p:nvSpPr>
          <p:cNvPr id="7" name="Title 3">
            <a:extLst>
              <a:ext uri="{FF2B5EF4-FFF2-40B4-BE49-F238E27FC236}">
                <a16:creationId xmlns:a16="http://schemas.microsoft.com/office/drawing/2014/main" id="{5014DFB4-DBEE-B673-EB99-6BF69D05AE44}"/>
              </a:ext>
            </a:extLst>
          </p:cNvPr>
          <p:cNvSpPr>
            <a:spLocks noGrp="1"/>
          </p:cNvSpPr>
          <p:nvPr>
            <p:ph type="title"/>
          </p:nvPr>
        </p:nvSpPr>
        <p:spPr>
          <a:xfrm>
            <a:off x="575400" y="397386"/>
            <a:ext cx="11041200" cy="577785"/>
          </a:xfrm>
        </p:spPr>
        <p:txBody>
          <a:bodyPr>
            <a:normAutofit fontScale="90000"/>
          </a:bodyPr>
          <a:lstStyle/>
          <a:p>
            <a:r>
              <a:rPr lang="en-GB" dirty="0">
                <a:solidFill>
                  <a:srgbClr val="002060"/>
                </a:solidFill>
              </a:rPr>
              <a:t>Cyber-Attacks - Phishing</a:t>
            </a:r>
          </a:p>
        </p:txBody>
      </p:sp>
      <p:graphicFrame>
        <p:nvGraphicFramePr>
          <p:cNvPr id="8" name="Content Placeholder 12">
            <a:extLst>
              <a:ext uri="{FF2B5EF4-FFF2-40B4-BE49-F238E27FC236}">
                <a16:creationId xmlns:a16="http://schemas.microsoft.com/office/drawing/2014/main" id="{62E01468-4A51-D22E-4BC6-57BAD3640FB5}"/>
              </a:ext>
            </a:extLst>
          </p:cNvPr>
          <p:cNvGraphicFramePr>
            <a:graphicFrameLocks noGrp="1"/>
          </p:cNvGraphicFramePr>
          <p:nvPr>
            <p:ph idx="1"/>
          </p:nvPr>
        </p:nvGraphicFramePr>
        <p:xfrm>
          <a:off x="7031428" y="1297399"/>
          <a:ext cx="4042972" cy="450509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5">
            <a:extLst>
              <a:ext uri="{FF2B5EF4-FFF2-40B4-BE49-F238E27FC236}">
                <a16:creationId xmlns:a16="http://schemas.microsoft.com/office/drawing/2014/main" id="{62624BE8-4BA7-D233-1568-0C63EBA05376}"/>
              </a:ext>
            </a:extLst>
          </p:cNvPr>
          <p:cNvSpPr>
            <a:spLocks noGrp="1"/>
          </p:cNvSpPr>
          <p:nvPr>
            <p:ph type="body" sz="quarter" idx="233"/>
          </p:nvPr>
        </p:nvSpPr>
        <p:spPr>
          <a:xfrm>
            <a:off x="6947669" y="5869160"/>
            <a:ext cx="4210489" cy="153888"/>
          </a:xfrm>
        </p:spPr>
        <p:txBody>
          <a:bodyPr>
            <a:normAutofit fontScale="55000" lnSpcReduction="20000"/>
          </a:bodyPr>
          <a:lstStyle/>
          <a:p>
            <a:r>
              <a:rPr lang="en-SG" dirty="0"/>
              <a:t>Data compiled from Singapore Cyber Landscape 2019, 2020, 2021, 2022 published by CSA. </a:t>
            </a:r>
            <a:endParaRPr lang="en-US" dirty="0"/>
          </a:p>
        </p:txBody>
      </p:sp>
      <p:sp>
        <p:nvSpPr>
          <p:cNvPr id="3" name="Slide Number Placeholder 9">
            <a:extLst>
              <a:ext uri="{FF2B5EF4-FFF2-40B4-BE49-F238E27FC236}">
                <a16:creationId xmlns:a16="http://schemas.microsoft.com/office/drawing/2014/main" id="{7296855A-A554-C0BF-C34A-722B2AD67D5B}"/>
              </a:ext>
            </a:extLst>
          </p:cNvPr>
          <p:cNvSpPr>
            <a:spLocks noGrp="1"/>
          </p:cNvSpPr>
          <p:nvPr>
            <p:ph type="sldNum" sz="quarter" idx="16"/>
          </p:nvPr>
        </p:nvSpPr>
        <p:spPr>
          <a:xfrm>
            <a:off x="10961688" y="6469200"/>
            <a:ext cx="655512" cy="180000"/>
          </a:xfrm>
        </p:spPr>
        <p:txBody>
          <a:bodyPr/>
          <a:lstStyle/>
          <a:p>
            <a:fld id="{23AA811B-2EBD-4900-905E-5BE206449611}" type="slidenum">
              <a:rPr lang="en-GB" smtClean="0"/>
              <a:pPr/>
              <a:t>7</a:t>
            </a:fld>
            <a:endParaRPr lang="en-GB" dirty="0"/>
          </a:p>
        </p:txBody>
      </p:sp>
    </p:spTree>
    <p:extLst>
      <p:ext uri="{BB962C8B-B14F-4D97-AF65-F5344CB8AC3E}">
        <p14:creationId xmlns:p14="http://schemas.microsoft.com/office/powerpoint/2010/main" val="2234502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950A8-2217-2371-C9C3-1CF83EDE66F4}"/>
              </a:ext>
            </a:extLst>
          </p:cNvPr>
          <p:cNvSpPr>
            <a:spLocks noGrp="1"/>
          </p:cNvSpPr>
          <p:nvPr/>
        </p:nvSpPr>
        <p:spPr bwMode="gray">
          <a:xfrm>
            <a:off x="576000" y="1200027"/>
            <a:ext cx="11211983" cy="4502130"/>
          </a:xfrm>
          <a:prstGeom prst="rect">
            <a:avLst/>
          </a:prstGeom>
        </p:spPr>
        <p:txBody>
          <a:bodyPr vert="horz" wrap="square" lIns="0" tIns="0" rIns="0" bIns="0" rtlCol="0">
            <a:noAutofit/>
          </a:bodyPr>
          <a:lstStyle>
            <a:lvl1pPr marL="243834" indent="-243834" algn="l" defTabSz="609585" rtl="0" eaLnBrk="1" latinLnBrk="0" hangingPunct="1">
              <a:spcBef>
                <a:spcPts val="1333"/>
              </a:spcBef>
              <a:buClr>
                <a:schemeClr val="tx2"/>
              </a:buClr>
              <a:buFont typeface="Arial"/>
              <a:buChar char="•"/>
              <a:defRPr sz="2000" kern="1200">
                <a:solidFill>
                  <a:srgbClr val="565A5C"/>
                </a:solidFill>
                <a:latin typeface="+mn-lt"/>
                <a:ea typeface="+mn-ea"/>
                <a:cs typeface="Arial" pitchFamily="34" charset="0"/>
              </a:defRPr>
            </a:lvl1pPr>
            <a:lvl2pPr marL="487668" indent="-244794" algn="l" defTabSz="609585" rtl="0" eaLnBrk="1" latinLnBrk="0" hangingPunct="1">
              <a:spcBef>
                <a:spcPts val="800"/>
              </a:spcBef>
              <a:buClr>
                <a:srgbClr val="565A5C"/>
              </a:buClr>
              <a:buFont typeface="Arial" pitchFamily="34" charset="0"/>
              <a:buChar char="•"/>
              <a:defRPr sz="1733" kern="1200">
                <a:solidFill>
                  <a:srgbClr val="565A5C"/>
                </a:solidFill>
                <a:latin typeface="+mn-lt"/>
                <a:ea typeface="+mn-ea"/>
                <a:cs typeface="Arial" pitchFamily="34" charset="0"/>
              </a:defRPr>
            </a:lvl2pPr>
            <a:lvl3pPr marL="734382" indent="-243834" algn="l" defTabSz="609585" rtl="0" eaLnBrk="1" latinLnBrk="0" hangingPunct="1">
              <a:spcBef>
                <a:spcPts val="533"/>
              </a:spcBef>
              <a:buClr>
                <a:schemeClr val="tx1"/>
              </a:buClr>
              <a:buFont typeface="Arial" pitchFamily="34" charset="0"/>
              <a:buChar char="•"/>
              <a:defRPr sz="1467" kern="1200">
                <a:solidFill>
                  <a:srgbClr val="565A5C"/>
                </a:solidFill>
                <a:latin typeface="+mn-lt"/>
                <a:ea typeface="+mn-ea"/>
                <a:cs typeface="Arial" pitchFamily="34" charset="0"/>
              </a:defRPr>
            </a:lvl3pPr>
            <a:lvl4pPr marL="979176" indent="-243834" algn="l" defTabSz="609585" rtl="0" eaLnBrk="1" latinLnBrk="0" hangingPunct="1">
              <a:spcBef>
                <a:spcPts val="400"/>
              </a:spcBef>
              <a:buClr>
                <a:schemeClr val="tx1"/>
              </a:buClr>
              <a:buFont typeface="Arial" pitchFamily="34" charset="0"/>
              <a:buChar char="•"/>
              <a:defRPr sz="1400" kern="1200">
                <a:solidFill>
                  <a:srgbClr val="565A5C"/>
                </a:solidFill>
                <a:latin typeface="+mn-lt"/>
                <a:ea typeface="+mn-ea"/>
                <a:cs typeface="Arial" pitchFamily="34" charset="0"/>
              </a:defRPr>
            </a:lvl4pPr>
            <a:lvl5pPr marL="1223969" indent="-243834" algn="l" defTabSz="609585" rtl="0" eaLnBrk="1" latinLnBrk="0" hangingPunct="1">
              <a:spcBef>
                <a:spcPts val="400"/>
              </a:spcBef>
              <a:buClr>
                <a:schemeClr val="tx1"/>
              </a:buClr>
              <a:buFont typeface="Arial" pitchFamily="34" charset="0"/>
              <a:buChar char="•"/>
              <a:defRPr sz="1333" kern="1200">
                <a:solidFill>
                  <a:srgbClr val="565A5C"/>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dirty="0"/>
          </a:p>
          <a:p>
            <a:r>
              <a:rPr lang="en-US" dirty="0"/>
              <a:t>Vendor security vulnerabilities may in turn pose a risk to </a:t>
            </a:r>
            <a:r>
              <a:rPr lang="en-US" dirty="0" err="1"/>
              <a:t>organisation’s</a:t>
            </a:r>
            <a:r>
              <a:rPr lang="en-US" dirty="0"/>
              <a:t> systems and networks, especially if:</a:t>
            </a:r>
          </a:p>
          <a:p>
            <a:pPr lvl="1"/>
            <a:r>
              <a:rPr lang="en-US" dirty="0"/>
              <a:t>The vendor processes, collects, uses, transmits, or stores data belonging to organisation or its customers.</a:t>
            </a:r>
          </a:p>
          <a:p>
            <a:pPr lvl="1"/>
            <a:r>
              <a:rPr lang="en-US" dirty="0"/>
              <a:t>Organisation relies on and makes use of the vendor’s platform, software, servers or systems as part of its business operations.</a:t>
            </a:r>
          </a:p>
          <a:p>
            <a:pPr lvl="1"/>
            <a:r>
              <a:rPr lang="en-US" dirty="0"/>
              <a:t>The vendor does not have proper protocols, standards and practices in place that govern the access and utilization of </a:t>
            </a:r>
            <a:r>
              <a:rPr lang="en-US" dirty="0" err="1"/>
              <a:t>organisation’s</a:t>
            </a:r>
            <a:r>
              <a:rPr lang="en-US" dirty="0"/>
              <a:t> and/or its customer’s data and information. </a:t>
            </a:r>
          </a:p>
          <a:p>
            <a:pPr lvl="1"/>
            <a:r>
              <a:rPr lang="en-US" dirty="0"/>
              <a:t>The vendor does not conduct regular audits, certifications, penetration testing to evaluate and update their security controls.</a:t>
            </a:r>
          </a:p>
          <a:p>
            <a:endParaRPr lang="en-GB" sz="2800" dirty="0"/>
          </a:p>
          <a:p>
            <a:endParaRPr lang="en-GB" sz="2800" dirty="0"/>
          </a:p>
        </p:txBody>
      </p:sp>
      <p:sp>
        <p:nvSpPr>
          <p:cNvPr id="7" name="Title 3">
            <a:extLst>
              <a:ext uri="{FF2B5EF4-FFF2-40B4-BE49-F238E27FC236}">
                <a16:creationId xmlns:a16="http://schemas.microsoft.com/office/drawing/2014/main" id="{5014DFB4-DBEE-B673-EB99-6BF69D05AE44}"/>
              </a:ext>
            </a:extLst>
          </p:cNvPr>
          <p:cNvSpPr>
            <a:spLocks noGrp="1"/>
          </p:cNvSpPr>
          <p:nvPr>
            <p:ph type="title"/>
          </p:nvPr>
        </p:nvSpPr>
        <p:spPr>
          <a:xfrm>
            <a:off x="576000" y="575999"/>
            <a:ext cx="11041200" cy="577785"/>
          </a:xfrm>
        </p:spPr>
        <p:txBody>
          <a:bodyPr>
            <a:normAutofit fontScale="90000"/>
          </a:bodyPr>
          <a:lstStyle/>
          <a:p>
            <a:r>
              <a:rPr lang="en-GB" dirty="0">
                <a:solidFill>
                  <a:srgbClr val="002060"/>
                </a:solidFill>
              </a:rPr>
              <a:t>Vendors</a:t>
            </a:r>
          </a:p>
        </p:txBody>
      </p:sp>
      <p:sp>
        <p:nvSpPr>
          <p:cNvPr id="4" name="Slide Number Placeholder 9">
            <a:extLst>
              <a:ext uri="{FF2B5EF4-FFF2-40B4-BE49-F238E27FC236}">
                <a16:creationId xmlns:a16="http://schemas.microsoft.com/office/drawing/2014/main" id="{5AA1FC2B-2A28-0E82-8A87-32C551983FB3}"/>
              </a:ext>
            </a:extLst>
          </p:cNvPr>
          <p:cNvSpPr>
            <a:spLocks noGrp="1"/>
          </p:cNvSpPr>
          <p:nvPr>
            <p:ph type="sldNum" sz="quarter" idx="16"/>
          </p:nvPr>
        </p:nvSpPr>
        <p:spPr>
          <a:xfrm>
            <a:off x="10961688" y="6469200"/>
            <a:ext cx="655512" cy="180000"/>
          </a:xfrm>
        </p:spPr>
        <p:txBody>
          <a:bodyPr/>
          <a:lstStyle/>
          <a:p>
            <a:fld id="{23AA811B-2EBD-4900-905E-5BE206449611}" type="slidenum">
              <a:rPr lang="en-GB" smtClean="0"/>
              <a:pPr/>
              <a:t>8</a:t>
            </a:fld>
            <a:endParaRPr lang="en-GB" dirty="0"/>
          </a:p>
        </p:txBody>
      </p:sp>
    </p:spTree>
    <p:extLst>
      <p:ext uri="{BB962C8B-B14F-4D97-AF65-F5344CB8AC3E}">
        <p14:creationId xmlns:p14="http://schemas.microsoft.com/office/powerpoint/2010/main" val="469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3165F-AF47-3248-BC50-7E7ABC6638EC}"/>
              </a:ext>
            </a:extLst>
          </p:cNvPr>
          <p:cNvSpPr>
            <a:spLocks noGrp="1"/>
          </p:cNvSpPr>
          <p:nvPr>
            <p:ph type="title"/>
          </p:nvPr>
        </p:nvSpPr>
        <p:spPr>
          <a:xfrm>
            <a:off x="426322" y="33967"/>
            <a:ext cx="11041200" cy="862835"/>
          </a:xfrm>
        </p:spPr>
        <p:txBody>
          <a:bodyPr>
            <a:normAutofit/>
          </a:bodyPr>
          <a:lstStyle/>
          <a:p>
            <a:r>
              <a:rPr lang="en-GB" sz="4000" dirty="0">
                <a:solidFill>
                  <a:srgbClr val="002060"/>
                </a:solidFill>
              </a:rPr>
              <a:t>Employees - Remote Working – Cybersecurity risks</a:t>
            </a:r>
          </a:p>
        </p:txBody>
      </p:sp>
      <p:sp>
        <p:nvSpPr>
          <p:cNvPr id="10" name="Slide Number Placeholder 9">
            <a:extLst>
              <a:ext uri="{FF2B5EF4-FFF2-40B4-BE49-F238E27FC236}">
                <a16:creationId xmlns:a16="http://schemas.microsoft.com/office/drawing/2014/main" id="{08F3290A-771E-784E-AA69-104DBB6A9AC1}"/>
              </a:ext>
            </a:extLst>
          </p:cNvPr>
          <p:cNvSpPr>
            <a:spLocks noGrp="1"/>
          </p:cNvSpPr>
          <p:nvPr>
            <p:ph type="sldNum" sz="quarter" idx="16"/>
          </p:nvPr>
        </p:nvSpPr>
        <p:spPr/>
        <p:txBody>
          <a:bodyPr/>
          <a:lstStyle/>
          <a:p>
            <a:fld id="{23AA811B-2EBD-4900-905E-5BE206449611}" type="slidenum">
              <a:rPr lang="en-GB" smtClean="0"/>
              <a:pPr/>
              <a:t>9</a:t>
            </a:fld>
            <a:endParaRPr lang="en-GB" dirty="0"/>
          </a:p>
        </p:txBody>
      </p:sp>
      <p:grpSp>
        <p:nvGrpSpPr>
          <p:cNvPr id="3" name="Group 2">
            <a:extLst>
              <a:ext uri="{FF2B5EF4-FFF2-40B4-BE49-F238E27FC236}">
                <a16:creationId xmlns:a16="http://schemas.microsoft.com/office/drawing/2014/main" id="{1C721D71-4E0B-9CFA-66B6-624582DDA7C4}"/>
              </a:ext>
            </a:extLst>
          </p:cNvPr>
          <p:cNvGrpSpPr/>
          <p:nvPr/>
        </p:nvGrpSpPr>
        <p:grpSpPr>
          <a:xfrm>
            <a:off x="634012" y="899255"/>
            <a:ext cx="10833510" cy="5277709"/>
            <a:chOff x="634012" y="899255"/>
            <a:chExt cx="10833510" cy="5277709"/>
          </a:xfrm>
        </p:grpSpPr>
        <p:pic>
          <p:nvPicPr>
            <p:cNvPr id="9" name="Picture 8">
              <a:extLst>
                <a:ext uri="{FF2B5EF4-FFF2-40B4-BE49-F238E27FC236}">
                  <a16:creationId xmlns:a16="http://schemas.microsoft.com/office/drawing/2014/main" id="{F4729A81-93E0-675B-B96F-31A885A978BE}"/>
                </a:ext>
              </a:extLst>
            </p:cNvPr>
            <p:cNvPicPr>
              <a:picLocks noChangeAspect="1"/>
            </p:cNvPicPr>
            <p:nvPr/>
          </p:nvPicPr>
          <p:blipFill>
            <a:blip r:embed="rId3"/>
            <a:stretch>
              <a:fillRect/>
            </a:stretch>
          </p:blipFill>
          <p:spPr>
            <a:xfrm>
              <a:off x="3685657" y="1105669"/>
              <a:ext cx="4762500" cy="3524250"/>
            </a:xfrm>
            <a:prstGeom prst="rect">
              <a:avLst/>
            </a:prstGeom>
          </p:spPr>
        </p:pic>
        <p:sp>
          <p:nvSpPr>
            <p:cNvPr id="11" name="TextBox 10">
              <a:extLst>
                <a:ext uri="{FF2B5EF4-FFF2-40B4-BE49-F238E27FC236}">
                  <a16:creationId xmlns:a16="http://schemas.microsoft.com/office/drawing/2014/main" id="{68CFFE96-1C42-4F05-27ED-D5CC8BEB5FB5}"/>
                </a:ext>
              </a:extLst>
            </p:cNvPr>
            <p:cNvSpPr txBox="1"/>
            <p:nvPr/>
          </p:nvSpPr>
          <p:spPr>
            <a:xfrm>
              <a:off x="4171480" y="4466502"/>
              <a:ext cx="3160889" cy="153888"/>
            </a:xfrm>
            <a:prstGeom prst="rect">
              <a:avLst/>
            </a:prstGeom>
            <a:noFill/>
          </p:spPr>
          <p:txBody>
            <a:bodyPr wrap="square" lIns="0" tIns="0" rIns="0" bIns="0" rtlCol="0">
              <a:spAutoFit/>
            </a:bodyPr>
            <a:lstStyle/>
            <a:p>
              <a:pPr algn="l">
                <a:spcAft>
                  <a:spcPts val="600"/>
                </a:spcAft>
              </a:pPr>
              <a:r>
                <a:rPr lang="en-US" sz="1000" i="1" dirty="0">
                  <a:solidFill>
                    <a:schemeClr val="tx2"/>
                  </a:solidFill>
                </a:rPr>
                <a:t>Image source: </a:t>
              </a:r>
              <a:r>
                <a:rPr lang="en-US" sz="1000" i="1" dirty="0" err="1">
                  <a:solidFill>
                    <a:schemeClr val="tx2"/>
                  </a:solidFill>
                </a:rPr>
                <a:t>Hugo.team</a:t>
              </a:r>
              <a:endParaRPr lang="en-SG" sz="1000" i="1" dirty="0" err="1">
                <a:solidFill>
                  <a:schemeClr val="tx2"/>
                </a:solidFill>
              </a:endParaRPr>
            </a:p>
          </p:txBody>
        </p:sp>
        <p:cxnSp>
          <p:nvCxnSpPr>
            <p:cNvPr id="15" name="Connector: Elbow 14">
              <a:extLst>
                <a:ext uri="{FF2B5EF4-FFF2-40B4-BE49-F238E27FC236}">
                  <a16:creationId xmlns:a16="http://schemas.microsoft.com/office/drawing/2014/main" id="{AFE9E8E3-9596-C3C4-5E7C-DC07872FF94E}"/>
                </a:ext>
              </a:extLst>
            </p:cNvPr>
            <p:cNvCxnSpPr>
              <a:cxnSpLocks/>
            </p:cNvCxnSpPr>
            <p:nvPr/>
          </p:nvCxnSpPr>
          <p:spPr>
            <a:xfrm flipV="1">
              <a:off x="8150551" y="1519233"/>
              <a:ext cx="732624" cy="715137"/>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nector: Elbow 18">
              <a:extLst>
                <a:ext uri="{FF2B5EF4-FFF2-40B4-BE49-F238E27FC236}">
                  <a16:creationId xmlns:a16="http://schemas.microsoft.com/office/drawing/2014/main" id="{ADA28056-DE38-131A-18DD-C13065408B78}"/>
                </a:ext>
              </a:extLst>
            </p:cNvPr>
            <p:cNvCxnSpPr/>
            <p:nvPr/>
          </p:nvCxnSpPr>
          <p:spPr>
            <a:xfrm rot="10800000">
              <a:off x="3060469" y="1675093"/>
              <a:ext cx="1287639" cy="669924"/>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nector: Elbow 21">
              <a:extLst>
                <a:ext uri="{FF2B5EF4-FFF2-40B4-BE49-F238E27FC236}">
                  <a16:creationId xmlns:a16="http://schemas.microsoft.com/office/drawing/2014/main" id="{33885C26-8535-C73C-5540-2ECED3D7B8C3}"/>
                </a:ext>
              </a:extLst>
            </p:cNvPr>
            <p:cNvCxnSpPr>
              <a:cxnSpLocks/>
            </p:cNvCxnSpPr>
            <p:nvPr/>
          </p:nvCxnSpPr>
          <p:spPr>
            <a:xfrm>
              <a:off x="7572959" y="4402667"/>
              <a:ext cx="1310216" cy="812800"/>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Cloud 22">
              <a:extLst>
                <a:ext uri="{FF2B5EF4-FFF2-40B4-BE49-F238E27FC236}">
                  <a16:creationId xmlns:a16="http://schemas.microsoft.com/office/drawing/2014/main" id="{1ABD9F96-D9B1-0029-BDA1-7D02F3EEBEAE}"/>
                </a:ext>
              </a:extLst>
            </p:cNvPr>
            <p:cNvSpPr/>
            <p:nvPr/>
          </p:nvSpPr>
          <p:spPr>
            <a:xfrm>
              <a:off x="8753623" y="4532720"/>
              <a:ext cx="2713899" cy="1279117"/>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chemeClr val="tx1"/>
                  </a:solidFill>
                </a:rPr>
                <a:t>Increase use of cloud storage and potential for access misconfigurations</a:t>
              </a:r>
              <a:endParaRPr lang="en-SG" sz="1400" b="1" noProof="0" dirty="0" err="1">
                <a:solidFill>
                  <a:schemeClr val="tx1"/>
                </a:solidFill>
              </a:endParaRPr>
            </a:p>
          </p:txBody>
        </p:sp>
        <p:sp>
          <p:nvSpPr>
            <p:cNvPr id="24" name="Cloud 23">
              <a:extLst>
                <a:ext uri="{FF2B5EF4-FFF2-40B4-BE49-F238E27FC236}">
                  <a16:creationId xmlns:a16="http://schemas.microsoft.com/office/drawing/2014/main" id="{1E10A8A9-EFDE-2F9B-2DA9-0B4C39A18560}"/>
                </a:ext>
              </a:extLst>
            </p:cNvPr>
            <p:cNvSpPr/>
            <p:nvPr/>
          </p:nvSpPr>
          <p:spPr>
            <a:xfrm>
              <a:off x="8883175" y="899255"/>
              <a:ext cx="2274984" cy="1601094"/>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ts val="1400"/>
                </a:lnSpc>
                <a:buFont typeface="Arial" panose="020B0604020202020204" pitchFamily="34" charset="0"/>
                <a:buChar char="•"/>
              </a:pPr>
              <a:r>
                <a:rPr lang="en-US" sz="1400" b="1" dirty="0">
                  <a:solidFill>
                    <a:schemeClr val="tx1"/>
                  </a:solidFill>
                </a:rPr>
                <a:t>Personal devices used for work</a:t>
              </a:r>
            </a:p>
            <a:p>
              <a:pPr algn="ctr">
                <a:lnSpc>
                  <a:spcPts val="1400"/>
                </a:lnSpc>
                <a:buFont typeface="Arial" panose="020B0604020202020204" pitchFamily="34" charset="0"/>
                <a:buChar char="•"/>
              </a:pPr>
              <a:r>
                <a:rPr lang="en-US" sz="1400" b="1" noProof="0" dirty="0">
                  <a:solidFill>
                    <a:schemeClr val="tx1"/>
                  </a:solidFill>
                </a:rPr>
                <a:t>Use of Work devices by family members</a:t>
              </a:r>
              <a:endParaRPr lang="en-SG" sz="1400" b="1" noProof="0" dirty="0" err="1">
                <a:solidFill>
                  <a:schemeClr val="tx1"/>
                </a:solidFill>
              </a:endParaRPr>
            </a:p>
          </p:txBody>
        </p:sp>
        <p:sp>
          <p:nvSpPr>
            <p:cNvPr id="25" name="Cloud 24">
              <a:extLst>
                <a:ext uri="{FF2B5EF4-FFF2-40B4-BE49-F238E27FC236}">
                  <a16:creationId xmlns:a16="http://schemas.microsoft.com/office/drawing/2014/main" id="{2FD650D0-2EB7-AA5C-9747-1DC5FA7F3C3E}"/>
                </a:ext>
              </a:extLst>
            </p:cNvPr>
            <p:cNvSpPr/>
            <p:nvPr/>
          </p:nvSpPr>
          <p:spPr>
            <a:xfrm>
              <a:off x="634012" y="1077268"/>
              <a:ext cx="2355284" cy="1562565"/>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chemeClr val="tx1"/>
                  </a:solidFill>
                </a:rPr>
                <a:t>Unsecured network connections</a:t>
              </a:r>
              <a:endParaRPr lang="en-SG" sz="1400" b="1" noProof="0" dirty="0" err="1">
                <a:solidFill>
                  <a:schemeClr val="tx1"/>
                </a:solidFill>
              </a:endParaRPr>
            </a:p>
          </p:txBody>
        </p:sp>
        <p:cxnSp>
          <p:nvCxnSpPr>
            <p:cNvPr id="28" name="Connector: Elbow 27">
              <a:extLst>
                <a:ext uri="{FF2B5EF4-FFF2-40B4-BE49-F238E27FC236}">
                  <a16:creationId xmlns:a16="http://schemas.microsoft.com/office/drawing/2014/main" id="{CDD96A8F-2559-DC33-D5A1-2CB79B938B5B}"/>
                </a:ext>
              </a:extLst>
            </p:cNvPr>
            <p:cNvCxnSpPr/>
            <p:nvPr/>
          </p:nvCxnSpPr>
          <p:spPr>
            <a:xfrm rot="10800000" flipV="1">
              <a:off x="2968336" y="4543446"/>
              <a:ext cx="1000300" cy="830066"/>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Cloud 28">
              <a:extLst>
                <a:ext uri="{FF2B5EF4-FFF2-40B4-BE49-F238E27FC236}">
                  <a16:creationId xmlns:a16="http://schemas.microsoft.com/office/drawing/2014/main" id="{53D03BEC-AD1C-C386-FE4F-D6AF1605028D}"/>
                </a:ext>
              </a:extLst>
            </p:cNvPr>
            <p:cNvSpPr/>
            <p:nvPr/>
          </p:nvSpPr>
          <p:spPr>
            <a:xfrm>
              <a:off x="721729" y="4732620"/>
              <a:ext cx="2284523" cy="1366561"/>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chemeClr val="tx1"/>
                  </a:solidFill>
                </a:rPr>
                <a:t>Weak password policy / enforcement</a:t>
              </a:r>
              <a:endParaRPr lang="en-SG" sz="1400" b="1" noProof="0" dirty="0" err="1">
                <a:solidFill>
                  <a:schemeClr val="tx1"/>
                </a:solidFill>
              </a:endParaRPr>
            </a:p>
          </p:txBody>
        </p:sp>
        <p:cxnSp>
          <p:nvCxnSpPr>
            <p:cNvPr id="31" name="Connector: Elbow 30">
              <a:extLst>
                <a:ext uri="{FF2B5EF4-FFF2-40B4-BE49-F238E27FC236}">
                  <a16:creationId xmlns:a16="http://schemas.microsoft.com/office/drawing/2014/main" id="{5F258966-B207-6869-4373-945EEBC74691}"/>
                </a:ext>
              </a:extLst>
            </p:cNvPr>
            <p:cNvCxnSpPr/>
            <p:nvPr/>
          </p:nvCxnSpPr>
          <p:spPr>
            <a:xfrm flipV="1">
              <a:off x="7808142" y="3096719"/>
              <a:ext cx="1099871" cy="327378"/>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Cloud 31">
              <a:extLst>
                <a:ext uri="{FF2B5EF4-FFF2-40B4-BE49-F238E27FC236}">
                  <a16:creationId xmlns:a16="http://schemas.microsoft.com/office/drawing/2014/main" id="{1C413608-24B4-B46D-C7D1-48A285D243FB}"/>
                </a:ext>
              </a:extLst>
            </p:cNvPr>
            <p:cNvSpPr/>
            <p:nvPr/>
          </p:nvSpPr>
          <p:spPr>
            <a:xfrm>
              <a:off x="8883175" y="2724399"/>
              <a:ext cx="2479239" cy="1211498"/>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chemeClr val="tx1"/>
                  </a:solidFill>
                </a:rPr>
                <a:t>Lack of encryption</a:t>
              </a:r>
              <a:endParaRPr lang="en-SG" sz="1400" b="1" noProof="0" dirty="0" err="1">
                <a:solidFill>
                  <a:schemeClr val="tx1"/>
                </a:solidFill>
              </a:endParaRPr>
            </a:p>
          </p:txBody>
        </p:sp>
        <p:cxnSp>
          <p:nvCxnSpPr>
            <p:cNvPr id="34" name="Connector: Elbow 33">
              <a:extLst>
                <a:ext uri="{FF2B5EF4-FFF2-40B4-BE49-F238E27FC236}">
                  <a16:creationId xmlns:a16="http://schemas.microsoft.com/office/drawing/2014/main" id="{096630D1-EBFF-F4A5-0B81-926E33F12C69}"/>
                </a:ext>
              </a:extLst>
            </p:cNvPr>
            <p:cNvCxnSpPr/>
            <p:nvPr/>
          </p:nvCxnSpPr>
          <p:spPr>
            <a:xfrm rot="10800000" flipV="1">
              <a:off x="3060469" y="3307644"/>
              <a:ext cx="790928" cy="279401"/>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Cloud 34">
              <a:extLst>
                <a:ext uri="{FF2B5EF4-FFF2-40B4-BE49-F238E27FC236}">
                  <a16:creationId xmlns:a16="http://schemas.microsoft.com/office/drawing/2014/main" id="{23FCEA9C-37C8-2E31-CC00-6A8923B04154}"/>
                </a:ext>
              </a:extLst>
            </p:cNvPr>
            <p:cNvSpPr/>
            <p:nvPr/>
          </p:nvSpPr>
          <p:spPr>
            <a:xfrm>
              <a:off x="683810" y="2969786"/>
              <a:ext cx="2355283" cy="1432881"/>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chemeClr val="tx1"/>
                  </a:solidFill>
                </a:rPr>
                <a:t>Email / phishing scams</a:t>
              </a:r>
              <a:endParaRPr lang="en-SG" sz="1400" b="1" noProof="0" dirty="0" err="1">
                <a:solidFill>
                  <a:schemeClr val="tx1"/>
                </a:solidFill>
              </a:endParaRPr>
            </a:p>
          </p:txBody>
        </p:sp>
        <p:sp>
          <p:nvSpPr>
            <p:cNvPr id="2" name="Cloud 1">
              <a:extLst>
                <a:ext uri="{FF2B5EF4-FFF2-40B4-BE49-F238E27FC236}">
                  <a16:creationId xmlns:a16="http://schemas.microsoft.com/office/drawing/2014/main" id="{1CE74ABE-0FDA-A91E-D194-37EDFCDE9D05}"/>
                </a:ext>
              </a:extLst>
            </p:cNvPr>
            <p:cNvSpPr/>
            <p:nvPr/>
          </p:nvSpPr>
          <p:spPr>
            <a:xfrm>
              <a:off x="4942012" y="5011896"/>
              <a:ext cx="2390357" cy="1165068"/>
            </a:xfrm>
            <a:prstGeom prst="clou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1400" b="1" dirty="0">
                  <a:solidFill>
                    <a:schemeClr val="tx1"/>
                  </a:solidFill>
                </a:rPr>
                <a:t>Maintaining</a:t>
              </a:r>
            </a:p>
            <a:p>
              <a:pPr algn="ctr"/>
              <a:r>
                <a:rPr lang="en-US" sz="1400" b="1" dirty="0">
                  <a:solidFill>
                    <a:schemeClr val="tx1"/>
                  </a:solidFill>
                </a:rPr>
                <a:t>Confidentiality</a:t>
              </a:r>
              <a:endParaRPr lang="en-SG" sz="1400" b="1" noProof="0" dirty="0" err="1">
                <a:solidFill>
                  <a:schemeClr val="tx1"/>
                </a:solidFill>
              </a:endParaRPr>
            </a:p>
          </p:txBody>
        </p:sp>
        <p:cxnSp>
          <p:nvCxnSpPr>
            <p:cNvPr id="5" name="Connector: Elbow 4">
              <a:extLst>
                <a:ext uri="{FF2B5EF4-FFF2-40B4-BE49-F238E27FC236}">
                  <a16:creationId xmlns:a16="http://schemas.microsoft.com/office/drawing/2014/main" id="{2FDFAF84-9333-54E1-1E6F-DEC9EDB98E7E}"/>
                </a:ext>
              </a:extLst>
            </p:cNvPr>
            <p:cNvCxnSpPr/>
            <p:nvPr/>
          </p:nvCxnSpPr>
          <p:spPr>
            <a:xfrm rot="16200000" flipH="1">
              <a:off x="6229680" y="4616875"/>
              <a:ext cx="539199" cy="146755"/>
            </a:xfrm>
            <a:prstGeom prst="bentConnector3">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7" name="Picture 6">
            <a:extLst>
              <a:ext uri="{FF2B5EF4-FFF2-40B4-BE49-F238E27FC236}">
                <a16:creationId xmlns:a16="http://schemas.microsoft.com/office/drawing/2014/main" id="{A684542E-9678-FB0E-4BA9-7419BBE83BE0}"/>
              </a:ext>
            </a:extLst>
          </p:cNvPr>
          <p:cNvPicPr>
            <a:picLocks noChangeAspect="1"/>
          </p:cNvPicPr>
          <p:nvPr/>
        </p:nvPicPr>
        <p:blipFill>
          <a:blip r:embed="rId4"/>
          <a:stretch>
            <a:fillRect/>
          </a:stretch>
        </p:blipFill>
        <p:spPr>
          <a:xfrm>
            <a:off x="6024552" y="3405184"/>
            <a:ext cx="142895" cy="47632"/>
          </a:xfrm>
          <a:prstGeom prst="rect">
            <a:avLst/>
          </a:prstGeom>
        </p:spPr>
      </p:pic>
    </p:spTree>
    <p:extLst>
      <p:ext uri="{BB962C8B-B14F-4D97-AF65-F5344CB8AC3E}">
        <p14:creationId xmlns:p14="http://schemas.microsoft.com/office/powerpoint/2010/main" val="3988138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EAN IPA 2025.potx" id="{6CEBA9B9-5C83-4092-BC02-C031FBAD8762}" vid="{AC927212-4EF8-43DC-85FC-832F66D3E48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EAN IPA 2025.potx" id="{6CEBA9B9-5C83-4092-BC02-C031FBAD8762}" vid="{92436157-B9DB-44EF-BE52-69ACADC188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ASEAN IPA 2025</Template>
  <TotalTime>116</TotalTime>
  <Words>2863</Words>
  <Application>Microsoft Office PowerPoint</Application>
  <PresentationFormat>Widescreen</PresentationFormat>
  <Paragraphs>330</Paragraphs>
  <Slides>28</Slides>
  <Notes>18</Notes>
  <HiddenSlides>2</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ＭＳ Ｐゴシック</vt:lpstr>
      <vt:lpstr>游明朝</vt:lpstr>
      <vt:lpstr>Abadi</vt:lpstr>
      <vt:lpstr>Aptos</vt:lpstr>
      <vt:lpstr>Aptos Display</vt:lpstr>
      <vt:lpstr>Arial</vt:lpstr>
      <vt:lpstr>Calibri</vt:lpstr>
      <vt:lpstr>Impact</vt:lpstr>
      <vt:lpstr>inherit</vt:lpstr>
      <vt:lpstr>Inter</vt:lpstr>
      <vt:lpstr>Wingdings</vt:lpstr>
      <vt:lpstr>Office Theme</vt:lpstr>
      <vt:lpstr>Custom Design</vt:lpstr>
      <vt:lpstr>ENFORCEMENT OF INTELLECTUAL PROPERTY IN THE DIGITAL ERA - CHALLENGES &amp; EMERGING TRENDS </vt:lpstr>
      <vt:lpstr>What is this session about</vt:lpstr>
      <vt:lpstr>Historical Snapshot of data breaches in ASEAN</vt:lpstr>
      <vt:lpstr>Threats – External and Internal</vt:lpstr>
      <vt:lpstr>Ransomware Attacks </vt:lpstr>
      <vt:lpstr>Cyber-Attacks - DDoS</vt:lpstr>
      <vt:lpstr>Cyber-Attacks - Phishing</vt:lpstr>
      <vt:lpstr>Vendors</vt:lpstr>
      <vt:lpstr>Employees - Remote Working – Cybersecurity risks</vt:lpstr>
      <vt:lpstr>Employees - Remote Working – Cybersecurity risks</vt:lpstr>
      <vt:lpstr>Employees – Insider Threats – Cybersecurity risks</vt:lpstr>
      <vt:lpstr>Enhancing Cybersecurity</vt:lpstr>
      <vt:lpstr>Characteristics of IP in connection with DataLeaks</vt:lpstr>
      <vt:lpstr>Invention and Data Leaks</vt:lpstr>
      <vt:lpstr>Characteristics of IP in connection with Online IP Infringement</vt:lpstr>
      <vt:lpstr>Limit of IP Law in connection with Data Breach</vt:lpstr>
      <vt:lpstr>Rising Threats of Cyberattack - Law firms Not Exception</vt:lpstr>
      <vt:lpstr>Client Valuable Assets at risk - IP firm vulnerabilities</vt:lpstr>
      <vt:lpstr>Role of Cybersecurity in connection with IP Protection</vt:lpstr>
      <vt:lpstr>Role of Cybersecurity in connection with Data Breaches</vt:lpstr>
      <vt:lpstr>Intersection of IP Protection and Cybersecurity in Digital Age</vt:lpstr>
      <vt:lpstr>Case 1:Ransomeware Attack -Kadokawa Group-</vt:lpstr>
      <vt:lpstr>Cyberattacks on Kadokawa</vt:lpstr>
      <vt:lpstr>Cyberattacks on Kadokawa (Cont'd)</vt:lpstr>
      <vt:lpstr>Case 2: Data Breach by Insider</vt:lpstr>
      <vt:lpstr>Case 3: : Site-blocking and Online Copyright Infringement  -Background of Pirate manga website-</vt:lpstr>
      <vt:lpstr>Manga-mura (Manga Village) Case</vt:lpstr>
      <vt:lpstr>Manga-mura Case (Cont'd)</vt:lpstr>
    </vt:vector>
  </TitlesOfParts>
  <Company>Dentons Rodyk and Davidson LLP 2022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DentonsRodyk</dc:creator>
  <cp:lastModifiedBy>Phye Keat Chew</cp:lastModifiedBy>
  <cp:revision>23</cp:revision>
  <dcterms:created xsi:type="dcterms:W3CDTF">2025-02-03T08:28:03Z</dcterms:created>
  <dcterms:modified xsi:type="dcterms:W3CDTF">2025-02-03T16:28:19Z</dcterms:modified>
</cp:coreProperties>
</file>